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D0C6"/>
    <a:srgbClr val="D2B1A0"/>
    <a:srgbClr val="C0917A"/>
    <a:srgbClr val="525252"/>
    <a:srgbClr val="66D2EE"/>
    <a:srgbClr val="D1B1A0"/>
    <a:srgbClr val="EEEDEB"/>
    <a:srgbClr val="575157"/>
    <a:srgbClr val="72C2D1"/>
    <a:srgbClr val="2069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CC9AB6-197C-4B7B-BCE3-0C2120E9E630}" v="25" dt="2025-05-28T17:56:30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89" autoAdjust="0"/>
  </p:normalViewPr>
  <p:slideViewPr>
    <p:cSldViewPr snapToGrid="0">
      <p:cViewPr>
        <p:scale>
          <a:sx n="75" d="100"/>
          <a:sy n="75" d="100"/>
        </p:scale>
        <p:origin x="629" y="1195"/>
      </p:cViewPr>
      <p:guideLst/>
    </p:cSldViewPr>
  </p:slideViewPr>
  <p:notesTextViewPr>
    <p:cViewPr>
      <p:scale>
        <a:sx n="3" d="2"/>
        <a:sy n="3" d="2"/>
      </p:scale>
      <p:origin x="0" y="-5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F1306A-B667-9799-7EB8-E4AF239B8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A995C5-799A-2CA5-BAE8-96FAF8B16F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457FD6-8F47-BCE2-06D9-4B52E2AE7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AE88D7-D934-CD26-BB91-5D6501F47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F31E87-6134-C165-F3B1-936C17C2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6299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1124A-C4F3-A5F9-FC97-F3DAE564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B39077-B979-D717-3449-6BD0EB4F9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5C6DC3-500E-5236-F4A5-6E7947C57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ABAED8-4228-E1D2-3532-B519D11AB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3FED73-1A83-7536-4FE0-F67F013A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54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FEBCC5-3129-7CCB-5C02-51CDB592F1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659800-4D3B-3D14-6471-752F65B7F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253A7A-B295-E67F-A23A-9F255B830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3948F8-59D0-2B5E-78ED-3339D135E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6B7354-1EF3-B811-657D-284A02BB0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049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4F6CB-6931-84B0-B53C-72A555D0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627492-187C-99E3-2920-3302053EE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16B780-739D-979D-865C-EA4E889D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75A157-B276-04D3-046B-6A5A46510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623A3-10E6-F92F-D978-821AD53D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7407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2EED4-C414-F65B-8CC6-C6F1E606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7F8FAF-C62A-471C-57EE-475B8CB05D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E14015-EC5F-F164-105D-A9F2253B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E71EC6-13C5-127A-DC90-94C71B5A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92584B-80DF-A28B-C455-A4144BCA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68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7B9B54-09AD-1CBD-E091-8AF9290E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19072-7707-F825-C5C6-94EBA8254D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2945EF-F1A8-99E0-E4CD-F17CF5AF0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1589BC-2FD3-5C99-6FBE-6CBE3B828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693CC0-D31B-B532-D245-E252F977A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826021-F488-E630-8D78-BF1C4AFB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1453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19CC1-E3BD-F4AB-87B2-E4DC2A1D5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E433B3-DECB-C0AF-C5EA-01748AE26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73CDA0-6127-C47F-56F0-2700281CD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C2BF4F-0B54-2AE7-09B5-32AB2AFE4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7B4B35-0E54-2A4B-A50B-335FDFEF44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3B7211-383F-3542-1F15-9989C921C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600EE1D-CFF3-2960-7D2F-1CF414FA4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4545A03-9B9A-D54B-AB45-F06358AE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4402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420D5-0E8A-8529-301B-28716F147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5E115E8-68BC-A37D-E45D-69E1C1A1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EB8FDB-F04F-E655-C3A0-CDF86771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BE11513-D488-19F7-8428-47593F01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772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605AC8-756D-E917-C20E-706C0052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1DE53F-5426-2F1D-64B4-B41354BDA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ECD645-4DC3-C713-F768-6134B8B41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472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E08AB-62DF-BD1D-FD7A-768FD4A48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15F35E-6131-40EB-E720-F3C171E28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9B9A18-42C0-C8A4-1B30-D4BACB3C7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E5662B-5B95-BE63-4265-D663B439A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B3D2B6-0373-25F7-BC57-FB130CCC6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24DD2CC-FED2-0A3D-D7C8-09524AABB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793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93F22-E895-0870-70C0-BAEDB6E99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2E8D7B-F4C5-AE5E-6AA3-C1A118624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B2A173-CF8C-7DD5-4C3C-B4BEAC062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F580A1-157F-7B56-D66B-3579537C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09AEE4-2733-E762-96F6-D45C6109D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66541C-C945-26AC-1781-A44A02399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75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FC9EE9-84A5-204B-5D4A-D76A94D28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993A4C-465F-33A9-C8E4-C71DF0F36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414900-44BC-7FE6-0E50-4E0E6E888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85B7D1-3CA7-418C-A010-775401C30B98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6B10FF-0023-88F6-1F3F-C40D165A1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2D0AB9-CBBE-422A-8DB1-11E8C873D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E189AA-FE79-4387-B40C-9F6356AA695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53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24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svg"/><Relationship Id="rId9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3FD2DA21-E3E1-65BA-B810-9491AC026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1068" y="-4196862"/>
            <a:ext cx="3858936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FE14090-FBDA-E5D2-2544-543772B7CC5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3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E2486A0-8CEC-627D-9235-F56912F4BFD3}"/>
              </a:ext>
            </a:extLst>
          </p:cNvPr>
          <p:cNvSpPr>
            <a:spLocks/>
          </p:cNvSpPr>
          <p:nvPr/>
        </p:nvSpPr>
        <p:spPr>
          <a:xfrm>
            <a:off x="4227597" y="978925"/>
            <a:ext cx="5443686" cy="490014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7DC176E-7CB2-7BB9-7C9D-1C18A5ADAAC2}"/>
              </a:ext>
            </a:extLst>
          </p:cNvPr>
          <p:cNvSpPr txBox="1"/>
          <p:nvPr/>
        </p:nvSpPr>
        <p:spPr>
          <a:xfrm>
            <a:off x="841530" y="2580536"/>
            <a:ext cx="76226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600" dirty="0">
                <a:latin typeface="Gobold Bold" panose="02000500000000000000" pitchFamily="2" charset="0"/>
              </a:rPr>
              <a:t>MANUAL DESARROLLO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DDEE2F6-86D7-3DF6-05A2-56AB8F6C491E}"/>
              </a:ext>
            </a:extLst>
          </p:cNvPr>
          <p:cNvSpPr txBox="1"/>
          <p:nvPr/>
        </p:nvSpPr>
        <p:spPr>
          <a:xfrm>
            <a:off x="947771" y="3688532"/>
            <a:ext cx="65596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Presentación: Nerea Zapatero Jara</a:t>
            </a:r>
          </a:p>
        </p:txBody>
      </p:sp>
      <p:pic>
        <p:nvPicPr>
          <p:cNvPr id="12" name="Gráfico 11" descr="Hombre programador con relleno sólido">
            <a:extLst>
              <a:ext uri="{FF2B5EF4-FFF2-40B4-BE49-F238E27FC236}">
                <a16:creationId xmlns:a16="http://schemas.microsoft.com/office/drawing/2014/main" id="{14AD17E1-7915-9377-B2BD-0976F41B4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46326" cy="64632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A6C5940E-4139-A136-A47B-B5E31FDE3A9C}"/>
              </a:ext>
            </a:extLst>
          </p:cNvPr>
          <p:cNvSpPr>
            <a:spLocks/>
          </p:cNvSpPr>
          <p:nvPr/>
        </p:nvSpPr>
        <p:spPr>
          <a:xfrm>
            <a:off x="11551920" y="-1209040"/>
            <a:ext cx="640080" cy="57616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3214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8FAEB79E-14AD-2F1A-919F-B7A4B7D0A00E}"/>
              </a:ext>
            </a:extLst>
          </p:cNvPr>
          <p:cNvSpPr>
            <a:spLocks/>
          </p:cNvSpPr>
          <p:nvPr/>
        </p:nvSpPr>
        <p:spPr>
          <a:xfrm>
            <a:off x="0" y="3429001"/>
            <a:ext cx="12192000" cy="2856782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E8D366A-3397-F3E7-85C3-5C25C3FD36A9}"/>
              </a:ext>
            </a:extLst>
          </p:cNvPr>
          <p:cNvSpPr txBox="1"/>
          <p:nvPr/>
        </p:nvSpPr>
        <p:spPr>
          <a:xfrm>
            <a:off x="-2085031" y="2532241"/>
            <a:ext cx="7295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latin typeface="Gobold Bold" panose="02000500000000000000" pitchFamily="2" charset="0"/>
              </a:rPr>
              <a:t>Frontend</a:t>
            </a:r>
            <a:endParaRPr lang="es-ES" sz="5400" dirty="0">
              <a:latin typeface="Gobold Bold" panose="020005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0BBA1E-4426-B943-F660-30A3A2760C58}"/>
              </a:ext>
            </a:extLst>
          </p:cNvPr>
          <p:cNvSpPr txBox="1"/>
          <p:nvPr/>
        </p:nvSpPr>
        <p:spPr>
          <a:xfrm>
            <a:off x="1711465" y="2532241"/>
            <a:ext cx="7295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latin typeface="Gobold Bold" panose="02000500000000000000" pitchFamily="2" charset="0"/>
              </a:rPr>
              <a:t>Backend</a:t>
            </a:r>
            <a:endParaRPr lang="es-ES" sz="5400" dirty="0">
              <a:latin typeface="Gobold Bold" panose="02000500000000000000" pitchFamily="2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AC0E8E9-32FC-9668-CD8C-8AAAE6F42C90}"/>
              </a:ext>
            </a:extLst>
          </p:cNvPr>
          <p:cNvSpPr/>
          <p:nvPr/>
        </p:nvSpPr>
        <p:spPr>
          <a:xfrm>
            <a:off x="7558268" y="572217"/>
            <a:ext cx="4336484" cy="6285783"/>
          </a:xfrm>
          <a:prstGeom prst="rect">
            <a:avLst/>
          </a:prstGeom>
          <a:blipFill dpi="0" rotWithShape="1">
            <a:blip r:embed="rId2">
              <a:alphaModFix amt="8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E991F07-FC9C-DF0B-1101-3921A6B72F07}"/>
              </a:ext>
            </a:extLst>
          </p:cNvPr>
          <p:cNvSpPr txBox="1"/>
          <p:nvPr/>
        </p:nvSpPr>
        <p:spPr>
          <a:xfrm>
            <a:off x="297248" y="4351831"/>
            <a:ext cx="2854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i="1" dirty="0" err="1">
                <a:latin typeface="Gotham" panose="02000504050000020004" pitchFamily="2" charset="0"/>
              </a:rPr>
              <a:t>Angualar</a:t>
            </a:r>
            <a:r>
              <a:rPr lang="es-ES" b="1" i="1" dirty="0">
                <a:latin typeface="Gotham" panose="02000504050000020004" pitchFamily="2" charset="0"/>
              </a:rPr>
              <a:t>: </a:t>
            </a:r>
            <a:r>
              <a:rPr lang="es-ES" dirty="0">
                <a:latin typeface="Gotham" panose="02000504050000020004" pitchFamily="2" charset="0"/>
              </a:rPr>
              <a:t>Como principal </a:t>
            </a:r>
            <a:r>
              <a:rPr lang="es-ES" b="1" i="1" dirty="0" err="1">
                <a:latin typeface="Gotham" panose="02000504050000020004" pitchFamily="2" charset="0"/>
              </a:rPr>
              <a:t>framework</a:t>
            </a:r>
            <a:r>
              <a:rPr lang="es-ES" dirty="0">
                <a:latin typeface="Gotham" panose="02000504050000020004" pitchFamily="2" charset="0"/>
              </a:rPr>
              <a:t>, junto a </a:t>
            </a:r>
            <a:r>
              <a:rPr lang="es-ES" b="1" i="1" dirty="0">
                <a:latin typeface="Gotham" panose="02000504050000020004" pitchFamily="2" charset="0"/>
              </a:rPr>
              <a:t>HTML</a:t>
            </a:r>
            <a:r>
              <a:rPr lang="es-ES" dirty="0">
                <a:latin typeface="Gotham" panose="02000504050000020004" pitchFamily="2" charset="0"/>
              </a:rPr>
              <a:t>, </a:t>
            </a:r>
            <a:r>
              <a:rPr lang="es-ES" b="1" i="1" dirty="0">
                <a:latin typeface="Gotham" panose="02000504050000020004" pitchFamily="2" charset="0"/>
              </a:rPr>
              <a:t>CSS</a:t>
            </a:r>
            <a:r>
              <a:rPr lang="es-ES" dirty="0">
                <a:latin typeface="Gotham" panose="02000504050000020004" pitchFamily="2" charset="0"/>
              </a:rPr>
              <a:t> y </a:t>
            </a:r>
            <a:r>
              <a:rPr lang="es-ES" b="1" i="1" dirty="0" err="1">
                <a:latin typeface="Gotham" panose="02000504050000020004" pitchFamily="2" charset="0"/>
              </a:rPr>
              <a:t>TypeScript</a:t>
            </a:r>
            <a:endParaRPr lang="es-ES" b="1" i="1" dirty="0">
              <a:latin typeface="Gotham" panose="02000504050000020004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43DAE9-F55C-2E18-0014-1F7DAC1E4A25}"/>
              </a:ext>
            </a:extLst>
          </p:cNvPr>
          <p:cNvSpPr txBox="1"/>
          <p:nvPr/>
        </p:nvSpPr>
        <p:spPr>
          <a:xfrm>
            <a:off x="3982407" y="4270808"/>
            <a:ext cx="2854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i="1" dirty="0" err="1">
                <a:latin typeface="Gotham" panose="02000504050000020004" pitchFamily="2" charset="0"/>
              </a:rPr>
              <a:t>Supabase</a:t>
            </a:r>
            <a:r>
              <a:rPr lang="es-ES" b="1" i="1" dirty="0">
                <a:latin typeface="Gotham" panose="02000504050000020004" pitchFamily="2" charset="0"/>
              </a:rPr>
              <a:t>: </a:t>
            </a:r>
            <a:r>
              <a:rPr lang="es-ES" dirty="0">
                <a:latin typeface="Gotham" panose="02000504050000020004" pitchFamily="2" charset="0"/>
              </a:rPr>
              <a:t>Se implemento esta herramienta como </a:t>
            </a:r>
            <a:r>
              <a:rPr lang="es-ES" b="1" i="1" dirty="0" err="1">
                <a:latin typeface="Gotham" panose="02000504050000020004" pitchFamily="2" charset="0"/>
              </a:rPr>
              <a:t>backend</a:t>
            </a:r>
            <a:r>
              <a:rPr lang="es-ES" dirty="0">
                <a:latin typeface="Gotham" panose="02000504050000020004" pitchFamily="2" charset="0"/>
              </a:rPr>
              <a:t>, por su compatibilidad con SQL.</a:t>
            </a:r>
            <a:endParaRPr lang="es-ES" b="1" i="1" dirty="0">
              <a:latin typeface="Gotham" panose="02000504050000020004" pitchFamily="2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13231432-2CB4-F4F5-482C-A3EE2AA39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00165" y="3428999"/>
            <a:ext cx="648544" cy="672344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287A5389-72F4-8D9A-F56F-47371E525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104" y="3499005"/>
            <a:ext cx="673200" cy="67320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34F87F4E-37BA-112F-DE59-9EE2BFF38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60793" y="5562092"/>
            <a:ext cx="673200" cy="6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2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E0559-D7D6-3CE8-CEFC-38D8B2BC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F0765B49-394F-D887-CD0A-22946B9AF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1068" y="-4196862"/>
            <a:ext cx="3858936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388B476-989A-B25F-5F52-3E66766BAD0A}"/>
              </a:ext>
            </a:extLst>
          </p:cNvPr>
          <p:cNvSpPr/>
          <p:nvPr/>
        </p:nvSpPr>
        <p:spPr>
          <a:xfrm>
            <a:off x="0" y="3131"/>
            <a:ext cx="9665617" cy="6858000"/>
          </a:xfrm>
          <a:prstGeom prst="rect">
            <a:avLst/>
          </a:prstGeom>
          <a:blipFill dpi="0" rotWithShape="1">
            <a:blip r:embed="rId3">
              <a:alphaModFix amt="76000"/>
            </a:blip>
            <a:srcRect/>
            <a:stretch>
              <a:fillRect l="-2000" t="-21000" r="-3000" b="-6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CC1CF85-3B02-96DC-38C9-32875E06A954}"/>
              </a:ext>
            </a:extLst>
          </p:cNvPr>
          <p:cNvSpPr>
            <a:spLocks/>
          </p:cNvSpPr>
          <p:nvPr/>
        </p:nvSpPr>
        <p:spPr>
          <a:xfrm>
            <a:off x="1036088" y="1162285"/>
            <a:ext cx="5867632" cy="4354595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F2118C-F50C-DBA1-9120-5C92F2433835}"/>
              </a:ext>
            </a:extLst>
          </p:cNvPr>
          <p:cNvSpPr>
            <a:spLocks/>
          </p:cNvSpPr>
          <p:nvPr/>
        </p:nvSpPr>
        <p:spPr>
          <a:xfrm>
            <a:off x="9665617" y="0"/>
            <a:ext cx="2526383" cy="685486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4DBF0CD-038D-6285-CEDD-96C852E72D8F}"/>
              </a:ext>
            </a:extLst>
          </p:cNvPr>
          <p:cNvSpPr txBox="1"/>
          <p:nvPr/>
        </p:nvSpPr>
        <p:spPr>
          <a:xfrm>
            <a:off x="947771" y="1341120"/>
            <a:ext cx="5955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Base de</a:t>
            </a:r>
          </a:p>
          <a:p>
            <a:pPr algn="ctr"/>
            <a:r>
              <a:rPr lang="es-ES" sz="5400" dirty="0">
                <a:latin typeface="Gobold Bold" panose="02000500000000000000" pitchFamily="2" charset="0"/>
              </a:rPr>
              <a:t>Datos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A434718-159C-67DC-CEDE-B9ABF4832E1A}"/>
              </a:ext>
            </a:extLst>
          </p:cNvPr>
          <p:cNvSpPr txBox="1"/>
          <p:nvPr/>
        </p:nvSpPr>
        <p:spPr>
          <a:xfrm>
            <a:off x="1841713" y="3514124"/>
            <a:ext cx="4256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i="1" dirty="0">
                <a:latin typeface="Gotham" panose="02000504050000020004" pitchFamily="2" charset="0"/>
              </a:rPr>
              <a:t>En este apartado se describen las herramientas principales utilizadas durante el desarrollo del </a:t>
            </a:r>
            <a:r>
              <a:rPr lang="es-ES" sz="2000" b="1" i="1" dirty="0" err="1">
                <a:latin typeface="Gotham" panose="02000504050000020004" pitchFamily="2" charset="0"/>
              </a:rPr>
              <a:t>backend</a:t>
            </a:r>
            <a:r>
              <a:rPr lang="es-ES" sz="2000" i="1" dirty="0">
                <a:latin typeface="Gotham" panose="02000504050000020004" pitchFamily="2" charset="0"/>
              </a:rPr>
              <a:t> del proyecto. </a:t>
            </a:r>
          </a:p>
        </p:txBody>
      </p:sp>
      <p:pic>
        <p:nvPicPr>
          <p:cNvPr id="12" name="Gráfico 11" descr="Hombre programador con relleno sólido">
            <a:extLst>
              <a:ext uri="{FF2B5EF4-FFF2-40B4-BE49-F238E27FC236}">
                <a16:creationId xmlns:a16="http://schemas.microsoft.com/office/drawing/2014/main" id="{8DE9A8C7-C1E3-B869-4909-072F7ACB1C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45674" y="6075680"/>
            <a:ext cx="646326" cy="6463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E8DFF8D-EBFF-CB99-D2DA-BA6E5CFE797A}"/>
              </a:ext>
            </a:extLst>
          </p:cNvPr>
          <p:cNvSpPr txBox="1"/>
          <p:nvPr/>
        </p:nvSpPr>
        <p:spPr>
          <a:xfrm>
            <a:off x="8068591" y="2642604"/>
            <a:ext cx="5955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latin typeface="Gobold Bold" panose="02000500000000000000" pitchFamily="2" charset="0"/>
              </a:rPr>
              <a:t>05.</a:t>
            </a:r>
          </a:p>
        </p:txBody>
      </p:sp>
    </p:spTree>
    <p:extLst>
      <p:ext uri="{BB962C8B-B14F-4D97-AF65-F5344CB8AC3E}">
        <p14:creationId xmlns:p14="http://schemas.microsoft.com/office/powerpoint/2010/main" val="203617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20EA6062-04C6-8200-5E36-177902759783}"/>
              </a:ext>
            </a:extLst>
          </p:cNvPr>
          <p:cNvSpPr>
            <a:spLocks/>
          </p:cNvSpPr>
          <p:nvPr/>
        </p:nvSpPr>
        <p:spPr>
          <a:xfrm>
            <a:off x="342900" y="533758"/>
            <a:ext cx="5753100" cy="5790483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D259CC9-4241-0555-8306-7796D89628AA}"/>
              </a:ext>
            </a:extLst>
          </p:cNvPr>
          <p:cNvSpPr>
            <a:spLocks/>
          </p:cNvSpPr>
          <p:nvPr/>
        </p:nvSpPr>
        <p:spPr>
          <a:xfrm>
            <a:off x="7629524" y="609958"/>
            <a:ext cx="4295775" cy="5790483"/>
          </a:xfrm>
          <a:prstGeom prst="rect">
            <a:avLst/>
          </a:prstGeom>
          <a:blipFill dpi="0" rotWithShape="0">
            <a:blip r:embed="rId2">
              <a:alphaModFix amt="6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24C4F8C-A811-D33B-E928-A876E2D0F667}"/>
              </a:ext>
            </a:extLst>
          </p:cNvPr>
          <p:cNvSpPr>
            <a:spLocks/>
          </p:cNvSpPr>
          <p:nvPr/>
        </p:nvSpPr>
        <p:spPr>
          <a:xfrm>
            <a:off x="7318436" y="1095733"/>
            <a:ext cx="469776" cy="1266466"/>
          </a:xfrm>
          <a:custGeom>
            <a:avLst/>
            <a:gdLst>
              <a:gd name="connsiteX0" fmla="*/ 0 w 469776"/>
              <a:gd name="connsiteY0" fmla="*/ 0 h 1266466"/>
              <a:gd name="connsiteX1" fmla="*/ 469776 w 469776"/>
              <a:gd name="connsiteY1" fmla="*/ 0 h 1266466"/>
              <a:gd name="connsiteX2" fmla="*/ 469776 w 469776"/>
              <a:gd name="connsiteY2" fmla="*/ 409491 h 1266466"/>
              <a:gd name="connsiteX3" fmla="*/ 469776 w 469776"/>
              <a:gd name="connsiteY3" fmla="*/ 806317 h 1266466"/>
              <a:gd name="connsiteX4" fmla="*/ 469776 w 469776"/>
              <a:gd name="connsiteY4" fmla="*/ 1266466 h 1266466"/>
              <a:gd name="connsiteX5" fmla="*/ 0 w 469776"/>
              <a:gd name="connsiteY5" fmla="*/ 1266466 h 1266466"/>
              <a:gd name="connsiteX6" fmla="*/ 0 w 469776"/>
              <a:gd name="connsiteY6" fmla="*/ 844311 h 1266466"/>
              <a:gd name="connsiteX7" fmla="*/ 0 w 469776"/>
              <a:gd name="connsiteY7" fmla="*/ 434820 h 1266466"/>
              <a:gd name="connsiteX8" fmla="*/ 0 w 469776"/>
              <a:gd name="connsiteY8" fmla="*/ 0 h 12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776" h="1266466" fill="none" extrusionOk="0">
                <a:moveTo>
                  <a:pt x="0" y="0"/>
                </a:moveTo>
                <a:cubicBezTo>
                  <a:pt x="183042" y="-32738"/>
                  <a:pt x="298801" y="18342"/>
                  <a:pt x="469776" y="0"/>
                </a:cubicBezTo>
                <a:cubicBezTo>
                  <a:pt x="502404" y="173579"/>
                  <a:pt x="456514" y="243921"/>
                  <a:pt x="469776" y="409491"/>
                </a:cubicBezTo>
                <a:cubicBezTo>
                  <a:pt x="483038" y="575061"/>
                  <a:pt x="425896" y="681953"/>
                  <a:pt x="469776" y="806317"/>
                </a:cubicBezTo>
                <a:cubicBezTo>
                  <a:pt x="513656" y="930681"/>
                  <a:pt x="444104" y="1083375"/>
                  <a:pt x="469776" y="1266466"/>
                </a:cubicBezTo>
                <a:cubicBezTo>
                  <a:pt x="292499" y="1322822"/>
                  <a:pt x="112615" y="1217732"/>
                  <a:pt x="0" y="1266466"/>
                </a:cubicBezTo>
                <a:cubicBezTo>
                  <a:pt x="-41580" y="1106879"/>
                  <a:pt x="882" y="942740"/>
                  <a:pt x="0" y="844311"/>
                </a:cubicBezTo>
                <a:cubicBezTo>
                  <a:pt x="-882" y="745883"/>
                  <a:pt x="19075" y="599548"/>
                  <a:pt x="0" y="434820"/>
                </a:cubicBezTo>
                <a:cubicBezTo>
                  <a:pt x="-19075" y="270092"/>
                  <a:pt x="42682" y="144735"/>
                  <a:pt x="0" y="0"/>
                </a:cubicBezTo>
                <a:close/>
              </a:path>
              <a:path w="469776" h="1266466" stroke="0" extrusionOk="0">
                <a:moveTo>
                  <a:pt x="0" y="0"/>
                </a:moveTo>
                <a:cubicBezTo>
                  <a:pt x="178668" y="-56000"/>
                  <a:pt x="333853" y="3909"/>
                  <a:pt x="469776" y="0"/>
                </a:cubicBezTo>
                <a:cubicBezTo>
                  <a:pt x="497369" y="193429"/>
                  <a:pt x="466046" y="306342"/>
                  <a:pt x="469776" y="422155"/>
                </a:cubicBezTo>
                <a:cubicBezTo>
                  <a:pt x="473506" y="537968"/>
                  <a:pt x="432255" y="745341"/>
                  <a:pt x="469776" y="856975"/>
                </a:cubicBezTo>
                <a:cubicBezTo>
                  <a:pt x="507297" y="968609"/>
                  <a:pt x="437205" y="1174247"/>
                  <a:pt x="469776" y="1266466"/>
                </a:cubicBezTo>
                <a:cubicBezTo>
                  <a:pt x="263675" y="1310001"/>
                  <a:pt x="227461" y="1225961"/>
                  <a:pt x="0" y="1266466"/>
                </a:cubicBezTo>
                <a:cubicBezTo>
                  <a:pt x="-35136" y="1106901"/>
                  <a:pt x="46552" y="958490"/>
                  <a:pt x="0" y="869640"/>
                </a:cubicBezTo>
                <a:cubicBezTo>
                  <a:pt x="-46552" y="780790"/>
                  <a:pt x="20193" y="667586"/>
                  <a:pt x="0" y="485479"/>
                </a:cubicBezTo>
                <a:cubicBezTo>
                  <a:pt x="-20193" y="303372"/>
                  <a:pt x="21102" y="204549"/>
                  <a:pt x="0" y="0"/>
                </a:cubicBezTo>
                <a:close/>
              </a:path>
            </a:pathLst>
          </a:cu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8345439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67E8B06F-1BA1-3315-4AFD-A60F0F957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2241" y="1510137"/>
            <a:ext cx="422167" cy="43765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C02F3146-A086-FA6C-F261-52BC2F354D2E}"/>
              </a:ext>
            </a:extLst>
          </p:cNvPr>
          <p:cNvSpPr txBox="1"/>
          <p:nvPr/>
        </p:nvSpPr>
        <p:spPr>
          <a:xfrm>
            <a:off x="-1598895" y="586807"/>
            <a:ext cx="7295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 err="1">
                <a:latin typeface="Gobold Bold" panose="02000500000000000000" pitchFamily="2" charset="0"/>
              </a:rPr>
              <a:t>Backend</a:t>
            </a:r>
            <a:endParaRPr lang="es-ES" sz="5400" dirty="0">
              <a:latin typeface="Gobold Bold" panose="020005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385CE2D-FBF4-1E2E-FDFE-5CC62D913604}"/>
              </a:ext>
            </a:extLst>
          </p:cNvPr>
          <p:cNvSpPr txBox="1"/>
          <p:nvPr/>
        </p:nvSpPr>
        <p:spPr>
          <a:xfrm>
            <a:off x="-1401889" y="1474504"/>
            <a:ext cx="10325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Base de datos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28491D0-51E2-163F-30FF-12ABC26246D0}"/>
              </a:ext>
            </a:extLst>
          </p:cNvPr>
          <p:cNvSpPr txBox="1"/>
          <p:nvPr/>
        </p:nvSpPr>
        <p:spPr>
          <a:xfrm>
            <a:off x="561751" y="2450883"/>
            <a:ext cx="531540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>
                <a:latin typeface="Gotham" panose="02000504050000020004" pitchFamily="2" charset="0"/>
              </a:rPr>
              <a:t>Estructura de la base de datos:</a:t>
            </a:r>
            <a:br>
              <a:rPr lang="es-ES" dirty="0">
                <a:latin typeface="Gotham" panose="02000504050000020004" pitchFamily="2" charset="0"/>
              </a:rPr>
            </a:br>
            <a:r>
              <a:rPr lang="es-ES" dirty="0">
                <a:latin typeface="Gotham" panose="02000504050000020004" pitchFamily="2" charset="0"/>
              </a:rPr>
              <a:t>Se han definido tablas clave como </a:t>
            </a:r>
            <a:r>
              <a:rPr lang="es-ES" dirty="0" err="1">
                <a:latin typeface="Gotham" panose="02000504050000020004" pitchFamily="2" charset="0"/>
              </a:rPr>
              <a:t>profiles</a:t>
            </a:r>
            <a:r>
              <a:rPr lang="es-ES" dirty="0">
                <a:latin typeface="Gotham" panose="02000504050000020004" pitchFamily="2" charset="0"/>
              </a:rPr>
              <a:t> (usuario y roles), blogs, </a:t>
            </a:r>
            <a:r>
              <a:rPr lang="es-ES" dirty="0" err="1">
                <a:latin typeface="Gotham" panose="02000504050000020004" pitchFamily="2" charset="0"/>
              </a:rPr>
              <a:t>comentarios_blogs</a:t>
            </a:r>
            <a:r>
              <a:rPr lang="es-ES" dirty="0">
                <a:latin typeface="Gotham" panose="02000504050000020004" pitchFamily="2" charset="0"/>
              </a:rPr>
              <a:t>, contenidos, y </a:t>
            </a:r>
            <a:r>
              <a:rPr lang="es-ES" dirty="0" err="1">
                <a:latin typeface="Gotham" panose="02000504050000020004" pitchFamily="2" charset="0"/>
              </a:rPr>
              <a:t>mi_biblioteca</a:t>
            </a:r>
            <a:r>
              <a:rPr lang="es-ES" dirty="0">
                <a:latin typeface="Gotham" panose="02000504050000020004" pitchFamily="2" charset="0"/>
              </a:rPr>
              <a:t>. La tabla </a:t>
            </a:r>
            <a:r>
              <a:rPr lang="es-ES" dirty="0" err="1">
                <a:latin typeface="Gotham" panose="02000504050000020004" pitchFamily="2" charset="0"/>
              </a:rPr>
              <a:t>profiles</a:t>
            </a:r>
            <a:r>
              <a:rPr lang="es-ES" dirty="0">
                <a:latin typeface="Gotham" panose="02000504050000020004" pitchFamily="2" charset="0"/>
              </a:rPr>
              <a:t> está enlazada con el sistema de autenticación de </a:t>
            </a:r>
            <a:r>
              <a:rPr lang="es-ES" b="1" i="1" dirty="0" err="1">
                <a:latin typeface="Gotham" panose="02000504050000020004" pitchFamily="2" charset="0"/>
              </a:rPr>
              <a:t>Supabase</a:t>
            </a:r>
            <a:r>
              <a:rPr lang="es-ES" dirty="0">
                <a:latin typeface="Gotham" panose="02000504050000020004" pitchFamily="2" charset="0"/>
              </a:rPr>
              <a:t>, posibilitando asignar roles a los usuarios (</a:t>
            </a:r>
            <a:r>
              <a:rPr lang="es-ES" dirty="0" err="1">
                <a:latin typeface="Gotham" panose="02000504050000020004" pitchFamily="2" charset="0"/>
              </a:rPr>
              <a:t>admin</a:t>
            </a:r>
            <a:r>
              <a:rPr lang="es-ES" dirty="0">
                <a:latin typeface="Gotham" panose="02000504050000020004" pitchFamily="2" charset="0"/>
              </a:rPr>
              <a:t>, </a:t>
            </a:r>
            <a:r>
              <a:rPr lang="es-ES" dirty="0" err="1">
                <a:latin typeface="Gotham" panose="02000504050000020004" pitchFamily="2" charset="0"/>
              </a:rPr>
              <a:t>user</a:t>
            </a:r>
            <a:r>
              <a:rPr lang="es-ES" dirty="0">
                <a:latin typeface="Gotham" panose="02000504050000020004" pitchFamily="2" charset="0"/>
              </a:rPr>
              <a:t>, proveedor) y controlar sus permisos dentro de la aplicación.</a:t>
            </a:r>
          </a:p>
          <a:p>
            <a:pPr algn="just"/>
            <a:endParaRPr lang="es-ES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0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B2520-696A-8AD2-6111-F32E27235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EF21EC4-594E-062A-5F1E-915D160D9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0"/>
            <a:ext cx="12192000" cy="645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34F4160-217C-01EE-2FAA-2CF6BF7B5D54}"/>
              </a:ext>
            </a:extLst>
          </p:cNvPr>
          <p:cNvSpPr>
            <a:spLocks/>
          </p:cNvSpPr>
          <p:nvPr/>
        </p:nvSpPr>
        <p:spPr>
          <a:xfrm>
            <a:off x="-5442" y="0"/>
            <a:ext cx="355398" cy="553156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7BA30D3-32BF-CC89-DC07-B31BB03357A0}"/>
              </a:ext>
            </a:extLst>
          </p:cNvPr>
          <p:cNvSpPr>
            <a:spLocks/>
          </p:cNvSpPr>
          <p:nvPr/>
        </p:nvSpPr>
        <p:spPr>
          <a:xfrm>
            <a:off x="11836602" y="6304844"/>
            <a:ext cx="355398" cy="553156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8B84A62-B44D-B91F-6AC4-A8105B6F741C}"/>
              </a:ext>
            </a:extLst>
          </p:cNvPr>
          <p:cNvSpPr txBox="1"/>
          <p:nvPr/>
        </p:nvSpPr>
        <p:spPr>
          <a:xfrm>
            <a:off x="2771011" y="5699106"/>
            <a:ext cx="61246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latin typeface="Gotham" panose="02000504050000020004" pitchFamily="2" charset="0"/>
              </a:rPr>
              <a:t>Para el diseño de este diagrama de E/R se a usado </a:t>
            </a:r>
            <a:r>
              <a:rPr lang="es-ES" sz="2800" b="1" i="1" dirty="0" err="1">
                <a:latin typeface="Gotham" panose="02000504050000020004" pitchFamily="2" charset="0"/>
              </a:rPr>
              <a:t>Planttext</a:t>
            </a:r>
            <a:endParaRPr lang="es-ES" sz="2800" b="1" i="1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3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7AB56-6F64-DBD8-4536-4CE7BFF86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186DE100-8C67-3307-DBDB-7B0A380F8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1068" y="-4196862"/>
            <a:ext cx="3858936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8D089F5-555D-2CAE-4E35-82D0115186EE}"/>
              </a:ext>
            </a:extLst>
          </p:cNvPr>
          <p:cNvSpPr/>
          <p:nvPr/>
        </p:nvSpPr>
        <p:spPr>
          <a:xfrm>
            <a:off x="2526383" y="3131"/>
            <a:ext cx="9665617" cy="6858000"/>
          </a:xfrm>
          <a:prstGeom prst="rect">
            <a:avLst/>
          </a:prstGeom>
          <a:blipFill dpi="0" rotWithShape="1">
            <a:blip r:embed="rId3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4510BAF-7D86-1DA7-A238-1E1273B7CF94}"/>
              </a:ext>
            </a:extLst>
          </p:cNvPr>
          <p:cNvSpPr>
            <a:spLocks/>
          </p:cNvSpPr>
          <p:nvPr/>
        </p:nvSpPr>
        <p:spPr>
          <a:xfrm>
            <a:off x="0" y="3131"/>
            <a:ext cx="2526383" cy="685486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2574A546-6DF9-64BF-F0C9-39C8E8B1F6ED}"/>
              </a:ext>
            </a:extLst>
          </p:cNvPr>
          <p:cNvGrpSpPr/>
          <p:nvPr/>
        </p:nvGrpSpPr>
        <p:grpSpPr>
          <a:xfrm>
            <a:off x="4497819" y="1251703"/>
            <a:ext cx="7295744" cy="4354595"/>
            <a:chOff x="413309" y="1162285"/>
            <a:chExt cx="7295744" cy="4354595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16244D8E-9FDB-8BEB-77B4-FC68FF14D264}"/>
                </a:ext>
              </a:extLst>
            </p:cNvPr>
            <p:cNvSpPr>
              <a:spLocks/>
            </p:cNvSpPr>
            <p:nvPr/>
          </p:nvSpPr>
          <p:spPr>
            <a:xfrm>
              <a:off x="991929" y="1162285"/>
              <a:ext cx="5867632" cy="4354595"/>
            </a:xfrm>
            <a:prstGeom prst="rect">
              <a:avLst/>
            </a:prstGeom>
            <a:gradFill>
              <a:gsLst>
                <a:gs pos="53000">
                  <a:srgbClr val="72C2D1"/>
                </a:gs>
                <a:gs pos="0">
                  <a:srgbClr val="66D2EE">
                    <a:alpha val="5000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2D835E22-D092-022B-A2F7-B7AEC7D0C3AA}"/>
                </a:ext>
              </a:extLst>
            </p:cNvPr>
            <p:cNvSpPr txBox="1"/>
            <p:nvPr/>
          </p:nvSpPr>
          <p:spPr>
            <a:xfrm>
              <a:off x="413309" y="1838199"/>
              <a:ext cx="72957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 err="1">
                  <a:latin typeface="Gobold Bold" panose="02000500000000000000" pitchFamily="2" charset="0"/>
                </a:rPr>
                <a:t>APIs</a:t>
              </a:r>
              <a:r>
                <a:rPr lang="es-ES" sz="5400" dirty="0">
                  <a:latin typeface="Gobold Bold" panose="02000500000000000000" pitchFamily="2" charset="0"/>
                </a:rPr>
                <a:t> Externas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032D287D-8E39-30FE-3036-85AAFBBBC92E}"/>
                </a:ext>
              </a:extLst>
            </p:cNvPr>
            <p:cNvSpPr txBox="1"/>
            <p:nvPr/>
          </p:nvSpPr>
          <p:spPr>
            <a:xfrm>
              <a:off x="1841713" y="3224561"/>
              <a:ext cx="425638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i="1" dirty="0">
                  <a:latin typeface="Gotham" panose="02000504050000020004" pitchFamily="2" charset="0"/>
                </a:rPr>
                <a:t>En este apartado se describen las </a:t>
              </a:r>
              <a:r>
                <a:rPr lang="es-ES" sz="2000" i="1" dirty="0" err="1">
                  <a:latin typeface="Gotham" panose="02000504050000020004" pitchFamily="2" charset="0"/>
                </a:rPr>
                <a:t>APIs</a:t>
              </a:r>
              <a:r>
                <a:rPr lang="es-ES" sz="2000" i="1" dirty="0">
                  <a:latin typeface="Gotham" panose="02000504050000020004" pitchFamily="2" charset="0"/>
                </a:rPr>
                <a:t> utilizadas para el proyecto</a:t>
              </a:r>
            </a:p>
          </p:txBody>
        </p:sp>
      </p:grpSp>
      <p:pic>
        <p:nvPicPr>
          <p:cNvPr id="12" name="Gráfico 11" descr="Hombre programador con relleno sólido">
            <a:extLst>
              <a:ext uri="{FF2B5EF4-FFF2-40B4-BE49-F238E27FC236}">
                <a16:creationId xmlns:a16="http://schemas.microsoft.com/office/drawing/2014/main" id="{DF2D69FB-BA63-59A8-4DED-305D3A2D2B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46326" cy="6463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4447F2F-3A72-E80C-E725-2038D0946E9A}"/>
              </a:ext>
            </a:extLst>
          </p:cNvPr>
          <p:cNvSpPr txBox="1"/>
          <p:nvPr/>
        </p:nvSpPr>
        <p:spPr>
          <a:xfrm>
            <a:off x="-1597026" y="2645735"/>
            <a:ext cx="5955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latin typeface="Gobold Bold" panose="02000500000000000000" pitchFamily="2" charset="0"/>
              </a:rPr>
              <a:t>06.</a:t>
            </a:r>
          </a:p>
        </p:txBody>
      </p:sp>
    </p:spTree>
    <p:extLst>
      <p:ext uri="{BB962C8B-B14F-4D97-AF65-F5344CB8AC3E}">
        <p14:creationId xmlns:p14="http://schemas.microsoft.com/office/powerpoint/2010/main" val="1242902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6D557C42-C5D8-8F2D-9F4A-00D08B1F1904}"/>
              </a:ext>
            </a:extLst>
          </p:cNvPr>
          <p:cNvSpPr>
            <a:spLocks/>
          </p:cNvSpPr>
          <p:nvPr/>
        </p:nvSpPr>
        <p:spPr>
          <a:xfrm>
            <a:off x="8260080" y="2021839"/>
            <a:ext cx="3931920" cy="3821660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4B832DE-8395-97AA-0CB2-740908DA15BB}"/>
              </a:ext>
            </a:extLst>
          </p:cNvPr>
          <p:cNvSpPr>
            <a:spLocks/>
          </p:cNvSpPr>
          <p:nvPr/>
        </p:nvSpPr>
        <p:spPr>
          <a:xfrm>
            <a:off x="4130040" y="2021839"/>
            <a:ext cx="3931920" cy="38216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CBC0562-7CB4-7842-394E-CD52B5530A76}"/>
              </a:ext>
            </a:extLst>
          </p:cNvPr>
          <p:cNvSpPr>
            <a:spLocks/>
          </p:cNvSpPr>
          <p:nvPr/>
        </p:nvSpPr>
        <p:spPr>
          <a:xfrm>
            <a:off x="0" y="2021839"/>
            <a:ext cx="3931920" cy="38216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BE7BAB0-328B-568D-A9F8-9B351B187860}"/>
              </a:ext>
            </a:extLst>
          </p:cNvPr>
          <p:cNvSpPr txBox="1"/>
          <p:nvPr/>
        </p:nvSpPr>
        <p:spPr>
          <a:xfrm>
            <a:off x="2254656" y="705844"/>
            <a:ext cx="72957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latin typeface="Gobold Bold" panose="02000500000000000000" pitchFamily="2" charset="0"/>
              </a:rPr>
              <a:t>APIs</a:t>
            </a:r>
            <a:r>
              <a:rPr lang="es-ES" sz="6600" dirty="0">
                <a:latin typeface="Gobold Bold" panose="02000500000000000000" pitchFamily="2" charset="0"/>
              </a:rPr>
              <a:t> Externas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766A3E-61D7-EFFA-659F-020C5B755DF5}"/>
              </a:ext>
            </a:extLst>
          </p:cNvPr>
          <p:cNvSpPr txBox="1"/>
          <p:nvPr/>
        </p:nvSpPr>
        <p:spPr>
          <a:xfrm>
            <a:off x="5872671" y="2021839"/>
            <a:ext cx="729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Gobold Bold" panose="02000500000000000000" pitchFamily="2" charset="0"/>
              </a:rPr>
              <a:t>Google Book Api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8DD7453-DE81-5A27-2272-7C701B93796E}"/>
              </a:ext>
            </a:extLst>
          </p:cNvPr>
          <p:cNvSpPr txBox="1"/>
          <p:nvPr/>
        </p:nvSpPr>
        <p:spPr>
          <a:xfrm>
            <a:off x="7690688" y="3682216"/>
            <a:ext cx="7295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Gobold Bold" panose="02000500000000000000" pitchFamily="2" charset="0"/>
              </a:rPr>
              <a:t>TMDB Api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1F0D3F9-720F-4335-388A-116DF88A491B}"/>
              </a:ext>
            </a:extLst>
          </p:cNvPr>
          <p:cNvSpPr txBox="1"/>
          <p:nvPr/>
        </p:nvSpPr>
        <p:spPr>
          <a:xfrm>
            <a:off x="8422293" y="2346514"/>
            <a:ext cx="3489553" cy="1336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400" b="0" i="0" dirty="0">
                <a:effectLst/>
                <a:latin typeface="Gotham" panose="02000504050000020004" pitchFamily="2" charset="0"/>
              </a:rPr>
              <a:t>Permite obtener información detallada sobre libros, como título, autores, año de publicación, portada y descripciones.</a:t>
            </a:r>
            <a:endParaRPr lang="es-ES" sz="1400" dirty="0">
              <a:latin typeface="Gotham" panose="02000504050000020004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5BEFDD-53FC-E906-3B0C-C3E7851C9E3E}"/>
              </a:ext>
            </a:extLst>
          </p:cNvPr>
          <p:cNvSpPr txBox="1"/>
          <p:nvPr/>
        </p:nvSpPr>
        <p:spPr>
          <a:xfrm>
            <a:off x="8422292" y="4183365"/>
            <a:ext cx="3657948" cy="166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1400" b="0" i="0" dirty="0">
                <a:effectLst/>
                <a:latin typeface="Gotham" panose="02000504050000020004" pitchFamily="2" charset="0"/>
              </a:rPr>
              <a:t>Ofrece acceso a una amplia base de datos de películas y series, proporcionando información como sinopsis, reparto, carátulas, géneros y fechas de estreno.</a:t>
            </a:r>
            <a:endParaRPr lang="es-ES" sz="14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029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73C48-7554-4BE5-9DF7-0F4ECE751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43557F6B-2BC0-D6E3-323F-D3608B1C7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1068" y="-4196862"/>
            <a:ext cx="3858936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B14D5E2-05FA-CAA7-51E6-625AFDD3499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3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FB6888-854C-0747-E514-AAF46071A795}"/>
              </a:ext>
            </a:extLst>
          </p:cNvPr>
          <p:cNvSpPr>
            <a:spLocks/>
          </p:cNvSpPr>
          <p:nvPr/>
        </p:nvSpPr>
        <p:spPr>
          <a:xfrm>
            <a:off x="4227597" y="978925"/>
            <a:ext cx="5443686" cy="490014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0BFFC2-1EBD-5FD6-3CD8-EB5C02FDEEE1}"/>
              </a:ext>
            </a:extLst>
          </p:cNvPr>
          <p:cNvSpPr txBox="1"/>
          <p:nvPr/>
        </p:nvSpPr>
        <p:spPr>
          <a:xfrm>
            <a:off x="150650" y="2174136"/>
            <a:ext cx="967405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600" dirty="0">
                <a:latin typeface="Gobold Bold" panose="02000500000000000000" pitchFamily="2" charset="0"/>
              </a:rPr>
              <a:t>Gracias por ver </a:t>
            </a:r>
          </a:p>
          <a:p>
            <a:r>
              <a:rPr lang="es-ES" sz="6600" dirty="0">
                <a:latin typeface="Gobold Bold" panose="02000500000000000000" pitchFamily="2" charset="0"/>
              </a:rPr>
              <a:t>el manual de desarrollo</a:t>
            </a:r>
          </a:p>
        </p:txBody>
      </p:sp>
      <p:pic>
        <p:nvPicPr>
          <p:cNvPr id="12" name="Gráfico 11" descr="Hombre programador con relleno sólido">
            <a:extLst>
              <a:ext uri="{FF2B5EF4-FFF2-40B4-BE49-F238E27FC236}">
                <a16:creationId xmlns:a16="http://schemas.microsoft.com/office/drawing/2014/main" id="{C476C896-7D77-9E68-B5FC-58D27939D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24957" y="5169842"/>
            <a:ext cx="646326" cy="646326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6739F8C-E8D3-4AED-7BA3-BCFEE98CE111}"/>
              </a:ext>
            </a:extLst>
          </p:cNvPr>
          <p:cNvSpPr>
            <a:spLocks/>
          </p:cNvSpPr>
          <p:nvPr/>
        </p:nvSpPr>
        <p:spPr>
          <a:xfrm>
            <a:off x="11551920" y="-1209040"/>
            <a:ext cx="640080" cy="57616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508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EA1D93C0-7DFB-FD8F-F4A3-9258A6B8771D}"/>
              </a:ext>
            </a:extLst>
          </p:cNvPr>
          <p:cNvSpPr/>
          <p:nvPr/>
        </p:nvSpPr>
        <p:spPr>
          <a:xfrm>
            <a:off x="1" y="2720051"/>
            <a:ext cx="2777924" cy="2152891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75B6492-44CE-0DD9-A360-68A73D8509E0}"/>
              </a:ext>
            </a:extLst>
          </p:cNvPr>
          <p:cNvSpPr>
            <a:spLocks/>
          </p:cNvSpPr>
          <p:nvPr/>
        </p:nvSpPr>
        <p:spPr>
          <a:xfrm>
            <a:off x="0" y="2708477"/>
            <a:ext cx="3819646" cy="2164465"/>
          </a:xfrm>
          <a:prstGeom prst="rect">
            <a:avLst/>
          </a:prstGeom>
          <a:gradFill>
            <a:gsLst>
              <a:gs pos="53000">
                <a:srgbClr val="72C2D1">
                  <a:alpha val="30000"/>
                </a:srgbClr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580BD1-2E7F-60CE-45A4-F6CF8230CA61}"/>
              </a:ext>
            </a:extLst>
          </p:cNvPr>
          <p:cNvSpPr txBox="1"/>
          <p:nvPr/>
        </p:nvSpPr>
        <p:spPr>
          <a:xfrm rot="16200000">
            <a:off x="2541569" y="3545408"/>
            <a:ext cx="1632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Gobold Bold" panose="02000500000000000000" pitchFamily="2" charset="0"/>
              </a:rPr>
              <a:t>CONTENIDO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12492BC-FC39-6E5C-68CE-DD746D68D1C5}"/>
              </a:ext>
            </a:extLst>
          </p:cNvPr>
          <p:cNvSpPr>
            <a:spLocks/>
          </p:cNvSpPr>
          <p:nvPr/>
        </p:nvSpPr>
        <p:spPr>
          <a:xfrm>
            <a:off x="11551920" y="0"/>
            <a:ext cx="640080" cy="57616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A2D5A85-ED98-5B8B-18AA-97C5F633338A}"/>
              </a:ext>
            </a:extLst>
          </p:cNvPr>
          <p:cNvSpPr>
            <a:spLocks/>
          </p:cNvSpPr>
          <p:nvPr/>
        </p:nvSpPr>
        <p:spPr>
          <a:xfrm>
            <a:off x="3929605" y="563148"/>
            <a:ext cx="4332790" cy="694482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9A0A075-DEEA-0B22-19A1-449A36AF98FD}"/>
              </a:ext>
            </a:extLst>
          </p:cNvPr>
          <p:cNvSpPr>
            <a:spLocks/>
          </p:cNvSpPr>
          <p:nvPr/>
        </p:nvSpPr>
        <p:spPr>
          <a:xfrm>
            <a:off x="6205961" y="1414246"/>
            <a:ext cx="4332790" cy="694482"/>
          </a:xfrm>
          <a:prstGeom prst="rect">
            <a:avLst/>
          </a:prstGeom>
          <a:gradFill>
            <a:gsLst>
              <a:gs pos="53000">
                <a:srgbClr val="C0917A"/>
              </a:gs>
              <a:gs pos="0">
                <a:srgbClr val="D2B1A0"/>
              </a:gs>
              <a:gs pos="100000">
                <a:srgbClr val="E4D0C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46D85B7-EF5A-1468-AC99-6B6E2216409E}"/>
              </a:ext>
            </a:extLst>
          </p:cNvPr>
          <p:cNvSpPr>
            <a:spLocks/>
          </p:cNvSpPr>
          <p:nvPr/>
        </p:nvSpPr>
        <p:spPr>
          <a:xfrm>
            <a:off x="4039566" y="2590543"/>
            <a:ext cx="4332790" cy="694482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20C9F73-98D8-9E07-9E00-C5BF5C0FDE7F}"/>
              </a:ext>
            </a:extLst>
          </p:cNvPr>
          <p:cNvSpPr>
            <a:spLocks/>
          </p:cNvSpPr>
          <p:nvPr/>
        </p:nvSpPr>
        <p:spPr>
          <a:xfrm>
            <a:off x="6205961" y="3572976"/>
            <a:ext cx="4332790" cy="694482"/>
          </a:xfrm>
          <a:prstGeom prst="rect">
            <a:avLst/>
          </a:prstGeom>
          <a:gradFill>
            <a:gsLst>
              <a:gs pos="53000">
                <a:srgbClr val="C0917A"/>
              </a:gs>
              <a:gs pos="0">
                <a:srgbClr val="D2B1A0"/>
              </a:gs>
              <a:gs pos="100000">
                <a:srgbClr val="E4D0C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5171169-6EE5-6FF8-96D6-00843BC80E54}"/>
              </a:ext>
            </a:extLst>
          </p:cNvPr>
          <p:cNvSpPr>
            <a:spLocks/>
          </p:cNvSpPr>
          <p:nvPr/>
        </p:nvSpPr>
        <p:spPr>
          <a:xfrm>
            <a:off x="4039566" y="4872942"/>
            <a:ext cx="4332790" cy="694482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365EA0F-0372-C77F-0487-4822906FEF9D}"/>
              </a:ext>
            </a:extLst>
          </p:cNvPr>
          <p:cNvSpPr>
            <a:spLocks/>
          </p:cNvSpPr>
          <p:nvPr/>
        </p:nvSpPr>
        <p:spPr>
          <a:xfrm>
            <a:off x="6205961" y="5731706"/>
            <a:ext cx="4332790" cy="694482"/>
          </a:xfrm>
          <a:prstGeom prst="rect">
            <a:avLst/>
          </a:prstGeom>
          <a:gradFill>
            <a:gsLst>
              <a:gs pos="53000">
                <a:srgbClr val="C0917A"/>
              </a:gs>
              <a:gs pos="0">
                <a:srgbClr val="D2B1A0"/>
              </a:gs>
              <a:gs pos="100000">
                <a:srgbClr val="E4D0C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Imagen 13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4C5D15C2-023E-908A-18B0-4E805FFB6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1068" y="-4196862"/>
            <a:ext cx="3858936" cy="6858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01F8BDC-45F4-99D4-BA5A-EC25015D016C}"/>
              </a:ext>
            </a:extLst>
          </p:cNvPr>
          <p:cNvSpPr txBox="1"/>
          <p:nvPr/>
        </p:nvSpPr>
        <p:spPr>
          <a:xfrm>
            <a:off x="3164774" y="490916"/>
            <a:ext cx="2792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01.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9202A18-B2D3-B836-0565-F6E293437364}"/>
              </a:ext>
            </a:extLst>
          </p:cNvPr>
          <p:cNvSpPr txBox="1"/>
          <p:nvPr/>
        </p:nvSpPr>
        <p:spPr>
          <a:xfrm>
            <a:off x="4834525" y="700129"/>
            <a:ext cx="3598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Gotham" panose="02000504050000020004" pitchFamily="2" charset="0"/>
              </a:rPr>
              <a:t>Herramientas Desarrollo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ACE0CA9-3842-0A3B-F6B1-A60C484555B9}"/>
              </a:ext>
            </a:extLst>
          </p:cNvPr>
          <p:cNvSpPr txBox="1"/>
          <p:nvPr/>
        </p:nvSpPr>
        <p:spPr>
          <a:xfrm>
            <a:off x="5469546" y="1255323"/>
            <a:ext cx="2792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02.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434008C-B052-968A-86C2-FFF9A42E37F3}"/>
              </a:ext>
            </a:extLst>
          </p:cNvPr>
          <p:cNvSpPr txBox="1"/>
          <p:nvPr/>
        </p:nvSpPr>
        <p:spPr>
          <a:xfrm>
            <a:off x="6325986" y="1516933"/>
            <a:ext cx="4092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Gotham" panose="02000504050000020004" pitchFamily="2" charset="0"/>
              </a:rPr>
              <a:t>Diseño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3911E40-F1D3-DD79-852F-885A341BE6BD}"/>
              </a:ext>
            </a:extLst>
          </p:cNvPr>
          <p:cNvSpPr txBox="1"/>
          <p:nvPr/>
        </p:nvSpPr>
        <p:spPr>
          <a:xfrm>
            <a:off x="3127149" y="2505670"/>
            <a:ext cx="2792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03.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484FA5C-DB77-9B47-7C7D-081B9037883F}"/>
              </a:ext>
            </a:extLst>
          </p:cNvPr>
          <p:cNvSpPr txBox="1"/>
          <p:nvPr/>
        </p:nvSpPr>
        <p:spPr>
          <a:xfrm>
            <a:off x="4834525" y="2723546"/>
            <a:ext cx="3500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Gotham" panose="02000504050000020004" pitchFamily="2" charset="0"/>
              </a:rPr>
              <a:t>Herramientas de Gestión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8C258C4-0313-1D38-4495-BA30C1B51C00}"/>
              </a:ext>
            </a:extLst>
          </p:cNvPr>
          <p:cNvSpPr txBox="1"/>
          <p:nvPr/>
        </p:nvSpPr>
        <p:spPr>
          <a:xfrm>
            <a:off x="5401892" y="3461762"/>
            <a:ext cx="2792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04.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62BBC7F-0004-2CE1-C607-557B8B5BCF2A}"/>
              </a:ext>
            </a:extLst>
          </p:cNvPr>
          <p:cNvSpPr txBox="1"/>
          <p:nvPr/>
        </p:nvSpPr>
        <p:spPr>
          <a:xfrm>
            <a:off x="6584614" y="3726110"/>
            <a:ext cx="4332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Gotham" panose="02000504050000020004" pitchFamily="2" charset="0"/>
              </a:rPr>
              <a:t>Frontend</a:t>
            </a:r>
            <a:r>
              <a:rPr lang="es-ES" sz="2000" dirty="0">
                <a:latin typeface="Gotham" panose="02000504050000020004" pitchFamily="2" charset="0"/>
              </a:rPr>
              <a:t> &amp; </a:t>
            </a:r>
            <a:r>
              <a:rPr lang="es-ES" sz="2000" dirty="0" err="1">
                <a:latin typeface="Gotham" panose="02000504050000020004" pitchFamily="2" charset="0"/>
              </a:rPr>
              <a:t>Backend</a:t>
            </a:r>
            <a:endParaRPr lang="es-ES" sz="2000" dirty="0">
              <a:latin typeface="Gotham" panose="02000504050000020004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41FBE72-254C-58FA-0DF8-CCC37E9EBDE8}"/>
              </a:ext>
            </a:extLst>
          </p:cNvPr>
          <p:cNvSpPr txBox="1"/>
          <p:nvPr/>
        </p:nvSpPr>
        <p:spPr>
          <a:xfrm>
            <a:off x="3127149" y="4822386"/>
            <a:ext cx="2792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05.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08B0E75-F24E-A6F5-D474-AD402BF9B1A4}"/>
              </a:ext>
            </a:extLst>
          </p:cNvPr>
          <p:cNvSpPr txBox="1"/>
          <p:nvPr/>
        </p:nvSpPr>
        <p:spPr>
          <a:xfrm>
            <a:off x="4675539" y="5043644"/>
            <a:ext cx="3916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Gotham" panose="02000504050000020004" pitchFamily="2" charset="0"/>
              </a:rPr>
              <a:t>Backend</a:t>
            </a:r>
            <a:r>
              <a:rPr lang="es-ES" sz="2000" dirty="0">
                <a:latin typeface="Gotham" panose="02000504050000020004" pitchFamily="2" charset="0"/>
              </a:rPr>
              <a:t>: Base de datos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7DCED8C-1275-37F7-8A7D-619BB1640AB7}"/>
              </a:ext>
            </a:extLst>
          </p:cNvPr>
          <p:cNvSpPr txBox="1"/>
          <p:nvPr/>
        </p:nvSpPr>
        <p:spPr>
          <a:xfrm>
            <a:off x="5469546" y="5591996"/>
            <a:ext cx="2792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06.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B277E49-B2D9-E81D-B04C-93CAD8422D44}"/>
              </a:ext>
            </a:extLst>
          </p:cNvPr>
          <p:cNvSpPr txBox="1"/>
          <p:nvPr/>
        </p:nvSpPr>
        <p:spPr>
          <a:xfrm>
            <a:off x="6865970" y="5853606"/>
            <a:ext cx="360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Gotham" panose="02000504050000020004" pitchFamily="2" charset="0"/>
              </a:rPr>
              <a:t>APIs</a:t>
            </a:r>
            <a:r>
              <a:rPr lang="es-ES" sz="2000" dirty="0">
                <a:latin typeface="Gotham" panose="02000504050000020004" pitchFamily="2" charset="0"/>
              </a:rPr>
              <a:t> Externas</a:t>
            </a:r>
          </a:p>
        </p:txBody>
      </p:sp>
    </p:spTree>
    <p:extLst>
      <p:ext uri="{BB962C8B-B14F-4D97-AF65-F5344CB8AC3E}">
        <p14:creationId xmlns:p14="http://schemas.microsoft.com/office/powerpoint/2010/main" val="164925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E7976-7882-4E4D-E121-3565EE5AE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A86F63E9-94F8-2A23-F189-F11429465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1068" y="-4196862"/>
            <a:ext cx="3858936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F1D7036-0A3A-B888-C743-56CC91CBF5A9}"/>
              </a:ext>
            </a:extLst>
          </p:cNvPr>
          <p:cNvSpPr/>
          <p:nvPr/>
        </p:nvSpPr>
        <p:spPr>
          <a:xfrm>
            <a:off x="0" y="3131"/>
            <a:ext cx="9665617" cy="6858000"/>
          </a:xfrm>
          <a:prstGeom prst="rect">
            <a:avLst/>
          </a:prstGeom>
          <a:blipFill dpi="0" rotWithShape="1">
            <a:blip r:embed="rId3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A4085E6-0006-3521-1A11-8BB79C5F5F0E}"/>
              </a:ext>
            </a:extLst>
          </p:cNvPr>
          <p:cNvSpPr>
            <a:spLocks/>
          </p:cNvSpPr>
          <p:nvPr/>
        </p:nvSpPr>
        <p:spPr>
          <a:xfrm>
            <a:off x="1036088" y="1162285"/>
            <a:ext cx="5867632" cy="4354595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0D2A4F0-71D3-9F18-71F4-74BD390D039F}"/>
              </a:ext>
            </a:extLst>
          </p:cNvPr>
          <p:cNvSpPr>
            <a:spLocks/>
          </p:cNvSpPr>
          <p:nvPr/>
        </p:nvSpPr>
        <p:spPr>
          <a:xfrm>
            <a:off x="9665617" y="0"/>
            <a:ext cx="2526383" cy="685486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376BD1B-FE21-BDF8-316C-4B196C067B65}"/>
              </a:ext>
            </a:extLst>
          </p:cNvPr>
          <p:cNvSpPr txBox="1"/>
          <p:nvPr/>
        </p:nvSpPr>
        <p:spPr>
          <a:xfrm>
            <a:off x="947771" y="1341120"/>
            <a:ext cx="5955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Herramientas</a:t>
            </a:r>
          </a:p>
          <a:p>
            <a:pPr algn="ctr"/>
            <a:r>
              <a:rPr lang="es-ES" sz="5400" dirty="0">
                <a:latin typeface="Gobold Bold" panose="02000500000000000000" pitchFamily="2" charset="0"/>
              </a:rPr>
              <a:t>Desarrollo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AC1EF27-DEE4-3A6C-07A4-CADD7BCEF8EA}"/>
              </a:ext>
            </a:extLst>
          </p:cNvPr>
          <p:cNvSpPr txBox="1"/>
          <p:nvPr/>
        </p:nvSpPr>
        <p:spPr>
          <a:xfrm>
            <a:off x="1841713" y="3514124"/>
            <a:ext cx="4256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i="1" dirty="0">
                <a:latin typeface="Gotham" panose="02000504050000020004" pitchFamily="2" charset="0"/>
              </a:rPr>
              <a:t>En este apartado se describen las herramientas principales utilizadas durante el desarrollo del proyecto. </a:t>
            </a:r>
          </a:p>
        </p:txBody>
      </p:sp>
      <p:pic>
        <p:nvPicPr>
          <p:cNvPr id="12" name="Gráfico 11" descr="Hombre programador con relleno sólido">
            <a:extLst>
              <a:ext uri="{FF2B5EF4-FFF2-40B4-BE49-F238E27FC236}">
                <a16:creationId xmlns:a16="http://schemas.microsoft.com/office/drawing/2014/main" id="{4D2C3C7A-4A6D-FAA9-02B0-E3DBB5214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45674" y="6075680"/>
            <a:ext cx="646326" cy="6463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1696526-34CA-B365-A554-9BC5BB0932EF}"/>
              </a:ext>
            </a:extLst>
          </p:cNvPr>
          <p:cNvSpPr txBox="1"/>
          <p:nvPr/>
        </p:nvSpPr>
        <p:spPr>
          <a:xfrm>
            <a:off x="8068591" y="2642604"/>
            <a:ext cx="5955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latin typeface="Gobold Bold" panose="02000500000000000000" pitchFamily="2" charset="0"/>
              </a:rPr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95948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E2C508F4-C921-2C10-732D-8D915E7CC21D}"/>
              </a:ext>
            </a:extLst>
          </p:cNvPr>
          <p:cNvSpPr>
            <a:spLocks/>
          </p:cNvSpPr>
          <p:nvPr/>
        </p:nvSpPr>
        <p:spPr>
          <a:xfrm>
            <a:off x="7187878" y="3428999"/>
            <a:ext cx="3939251" cy="342899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C48171D-8E81-9960-2C1E-14EEBFDD092E}"/>
              </a:ext>
            </a:extLst>
          </p:cNvPr>
          <p:cNvSpPr>
            <a:spLocks/>
          </p:cNvSpPr>
          <p:nvPr/>
        </p:nvSpPr>
        <p:spPr>
          <a:xfrm>
            <a:off x="3248627" y="1"/>
            <a:ext cx="3939251" cy="3428996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E82E1FB-043E-8A62-CF21-1EDDCB2A1079}"/>
              </a:ext>
            </a:extLst>
          </p:cNvPr>
          <p:cNvSpPr>
            <a:spLocks/>
          </p:cNvSpPr>
          <p:nvPr/>
        </p:nvSpPr>
        <p:spPr>
          <a:xfrm>
            <a:off x="3248627" y="3429001"/>
            <a:ext cx="3939251" cy="3428999"/>
          </a:xfrm>
          <a:prstGeom prst="rect">
            <a:avLst/>
          </a:prstGeom>
          <a:solidFill>
            <a:srgbClr val="D1B1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DAD4FACF-080A-41F0-2CFD-E8CE7A56B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1068" y="-4196862"/>
            <a:ext cx="3858936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C5425601-E7E0-B00D-3312-BEB9C0A39D47}"/>
              </a:ext>
            </a:extLst>
          </p:cNvPr>
          <p:cNvSpPr>
            <a:spLocks/>
          </p:cNvSpPr>
          <p:nvPr/>
        </p:nvSpPr>
        <p:spPr>
          <a:xfrm>
            <a:off x="7187878" y="0"/>
            <a:ext cx="3939251" cy="3428999"/>
          </a:xfrm>
          <a:prstGeom prst="rect">
            <a:avLst/>
          </a:prstGeom>
          <a:solidFill>
            <a:srgbClr val="D1B1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1EC45D9-2A5A-3151-63AF-F5EE1B82553D}"/>
              </a:ext>
            </a:extLst>
          </p:cNvPr>
          <p:cNvSpPr txBox="1"/>
          <p:nvPr/>
        </p:nvSpPr>
        <p:spPr>
          <a:xfrm>
            <a:off x="2240278" y="421838"/>
            <a:ext cx="59559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Visual</a:t>
            </a:r>
          </a:p>
          <a:p>
            <a:pPr algn="ctr"/>
            <a:r>
              <a:rPr lang="es-ES" sz="5400" dirty="0">
                <a:latin typeface="Gobold Bold" panose="02000500000000000000" pitchFamily="2" charset="0"/>
              </a:rPr>
              <a:t>Studio</a:t>
            </a:r>
          </a:p>
          <a:p>
            <a:pPr algn="ctr"/>
            <a:r>
              <a:rPr lang="es-ES" sz="5400" dirty="0">
                <a:latin typeface="Gobold Bold" panose="02000500000000000000" pitchFamily="2" charset="0"/>
              </a:rPr>
              <a:t>Code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F7CD28B-C080-52B0-41C2-B9B4A5E9DD3A}"/>
              </a:ext>
            </a:extLst>
          </p:cNvPr>
          <p:cNvSpPr txBox="1"/>
          <p:nvPr/>
        </p:nvSpPr>
        <p:spPr>
          <a:xfrm>
            <a:off x="7553600" y="745003"/>
            <a:ext cx="32078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Gotham" panose="02000504050000020004" pitchFamily="2" charset="0"/>
              </a:rPr>
              <a:t>Se utilizó VSC como IDE principal, destacado por su flexibilidad, soporte para múltiples lenguajes.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5E3B78B-4B7A-6B18-4DEC-71BE3B6FB98E}"/>
              </a:ext>
            </a:extLst>
          </p:cNvPr>
          <p:cNvSpPr txBox="1"/>
          <p:nvPr/>
        </p:nvSpPr>
        <p:spPr>
          <a:xfrm>
            <a:off x="3614349" y="4481781"/>
            <a:ext cx="32078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>
                <a:latin typeface="Gotham" panose="02000504050000020004" pitchFamily="2" charset="0"/>
              </a:rPr>
              <a:t>Para el control y la gestión del código fuente, se utilizó GitHub.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84CF9E0-25F6-2CF9-F1AE-EB0DCB119FE9}"/>
              </a:ext>
            </a:extLst>
          </p:cNvPr>
          <p:cNvSpPr txBox="1"/>
          <p:nvPr/>
        </p:nvSpPr>
        <p:spPr>
          <a:xfrm>
            <a:off x="6179529" y="4266335"/>
            <a:ext cx="5955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Git</a:t>
            </a:r>
          </a:p>
          <a:p>
            <a:pPr algn="ctr"/>
            <a:r>
              <a:rPr lang="es-ES" sz="5400" dirty="0">
                <a:latin typeface="Gobold Bold" panose="02000500000000000000" pitchFamily="2" charset="0"/>
              </a:rPr>
              <a:t>Hub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42203E8-7E8B-A3ED-B065-ACAC41B40AFD}"/>
              </a:ext>
            </a:extLst>
          </p:cNvPr>
          <p:cNvSpPr txBox="1"/>
          <p:nvPr/>
        </p:nvSpPr>
        <p:spPr>
          <a:xfrm>
            <a:off x="1" y="0"/>
            <a:ext cx="3149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Gobold Bold" panose="02000500000000000000" pitchFamily="2" charset="0"/>
              </a:rPr>
              <a:t>Herramientas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399A4CF-5DAA-45EA-D67C-EF66493E5C4B}"/>
              </a:ext>
            </a:extLst>
          </p:cNvPr>
          <p:cNvSpPr txBox="1"/>
          <p:nvPr/>
        </p:nvSpPr>
        <p:spPr>
          <a:xfrm>
            <a:off x="365723" y="3128225"/>
            <a:ext cx="31495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dirty="0">
                <a:latin typeface="Gobold Bold" panose="02000500000000000000" pitchFamily="2" charset="0"/>
              </a:rPr>
              <a:t>Desarrollo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0B6C86FB-0611-4DA2-325B-1EBE14626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77807" y="5803615"/>
            <a:ext cx="962049" cy="962049"/>
          </a:xfrm>
          <a:prstGeom prst="rect">
            <a:avLst/>
          </a:prstGeom>
        </p:spPr>
      </p:pic>
      <p:pic>
        <p:nvPicPr>
          <p:cNvPr id="22" name="Imagen 21" descr="Fondo negro con letras blancas&#10;&#10;El contenido generado por IA puede ser incorrecto.">
            <a:extLst>
              <a:ext uri="{FF2B5EF4-FFF2-40B4-BE49-F238E27FC236}">
                <a16:creationId xmlns:a16="http://schemas.microsoft.com/office/drawing/2014/main" id="{385926DD-3139-715F-F40C-E4B270B45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387" y="2532888"/>
            <a:ext cx="79248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346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A5F90-6886-867F-8F91-D04186142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23389406-4339-477B-483E-8D0542D89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1068" y="-4196862"/>
            <a:ext cx="3858936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79EEA74-8D03-E601-7660-1A50A4BF8F7F}"/>
              </a:ext>
            </a:extLst>
          </p:cNvPr>
          <p:cNvSpPr/>
          <p:nvPr/>
        </p:nvSpPr>
        <p:spPr>
          <a:xfrm>
            <a:off x="2526383" y="3131"/>
            <a:ext cx="9665617" cy="6858000"/>
          </a:xfrm>
          <a:prstGeom prst="rect">
            <a:avLst/>
          </a:prstGeom>
          <a:blipFill dpi="0" rotWithShape="1">
            <a:blip r:embed="rId3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3BC898B-8179-7717-5EC2-E8908CBDB0F6}"/>
              </a:ext>
            </a:extLst>
          </p:cNvPr>
          <p:cNvSpPr>
            <a:spLocks/>
          </p:cNvSpPr>
          <p:nvPr/>
        </p:nvSpPr>
        <p:spPr>
          <a:xfrm>
            <a:off x="0" y="3131"/>
            <a:ext cx="2526383" cy="685486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5D001E7C-E44E-8C4F-D14E-A638FFF93E39}"/>
              </a:ext>
            </a:extLst>
          </p:cNvPr>
          <p:cNvGrpSpPr/>
          <p:nvPr/>
        </p:nvGrpSpPr>
        <p:grpSpPr>
          <a:xfrm>
            <a:off x="5032281" y="1251703"/>
            <a:ext cx="5955949" cy="4354595"/>
            <a:chOff x="947771" y="1162285"/>
            <a:chExt cx="5955949" cy="4354595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1F4D6C15-91BA-C82D-07C7-9B7C4F44E057}"/>
                </a:ext>
              </a:extLst>
            </p:cNvPr>
            <p:cNvSpPr>
              <a:spLocks/>
            </p:cNvSpPr>
            <p:nvPr/>
          </p:nvSpPr>
          <p:spPr>
            <a:xfrm>
              <a:off x="991929" y="1162285"/>
              <a:ext cx="5867632" cy="4354595"/>
            </a:xfrm>
            <a:prstGeom prst="rect">
              <a:avLst/>
            </a:prstGeom>
            <a:gradFill>
              <a:gsLst>
                <a:gs pos="53000">
                  <a:srgbClr val="72C2D1"/>
                </a:gs>
                <a:gs pos="0">
                  <a:srgbClr val="66D2EE">
                    <a:alpha val="5000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FE67C57-22F2-E123-AB3B-67D22EDBF6EE}"/>
                </a:ext>
              </a:extLst>
            </p:cNvPr>
            <p:cNvSpPr txBox="1"/>
            <p:nvPr/>
          </p:nvSpPr>
          <p:spPr>
            <a:xfrm>
              <a:off x="947771" y="1552037"/>
              <a:ext cx="59559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>
                  <a:latin typeface="Gobold Bold" panose="02000500000000000000" pitchFamily="2" charset="0"/>
                </a:rPr>
                <a:t>DISEÑO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1A991A52-8552-F203-6B08-A01ED9B0D73D}"/>
                </a:ext>
              </a:extLst>
            </p:cNvPr>
            <p:cNvSpPr txBox="1"/>
            <p:nvPr/>
          </p:nvSpPr>
          <p:spPr>
            <a:xfrm>
              <a:off x="1841713" y="2767364"/>
              <a:ext cx="425638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i="1" dirty="0">
                  <a:latin typeface="Gotham" panose="02000504050000020004" pitchFamily="2" charset="0"/>
                </a:rPr>
                <a:t>En este apartado se describen los recursos, herramientas y la experiencia visual y la estructura funcional del proyecto</a:t>
              </a:r>
            </a:p>
          </p:txBody>
        </p:sp>
      </p:grpSp>
      <p:pic>
        <p:nvPicPr>
          <p:cNvPr id="12" name="Gráfico 11" descr="Hombre programador con relleno sólido">
            <a:extLst>
              <a:ext uri="{FF2B5EF4-FFF2-40B4-BE49-F238E27FC236}">
                <a16:creationId xmlns:a16="http://schemas.microsoft.com/office/drawing/2014/main" id="{E82E1EED-E86F-1429-59DA-135F8B506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46326" cy="6463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0DC8201-FB26-B1FA-3894-F41C14825184}"/>
              </a:ext>
            </a:extLst>
          </p:cNvPr>
          <p:cNvSpPr txBox="1"/>
          <p:nvPr/>
        </p:nvSpPr>
        <p:spPr>
          <a:xfrm>
            <a:off x="-1597026" y="2645735"/>
            <a:ext cx="5955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latin typeface="Gobold Bold" panose="02000500000000000000" pitchFamily="2" charset="0"/>
              </a:rPr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1895039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B1C3A822-2A3F-FB74-B3B4-12398771A3A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5420" y="0"/>
            <a:ext cx="2209952" cy="6858000"/>
          </a:xfrm>
          <a:prstGeom prst="rect">
            <a:avLst/>
          </a:prstGeom>
          <a:solidFill>
            <a:srgbClr val="D1B1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91860DAC-E1AA-C295-F0EE-696CA3385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30572" y="101670"/>
            <a:ext cx="1454565" cy="145456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00E0B191-1058-5215-AE08-7D42570F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95170" y="1657904"/>
            <a:ext cx="1454565" cy="1454565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2D6A50B3-87E0-C1B7-6E6B-23133E3CA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779" y="5067169"/>
            <a:ext cx="1454400" cy="1454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3E3CE17-ED88-2E6D-1E08-7B0501B62DA6}"/>
              </a:ext>
            </a:extLst>
          </p:cNvPr>
          <p:cNvSpPr txBox="1"/>
          <p:nvPr/>
        </p:nvSpPr>
        <p:spPr>
          <a:xfrm>
            <a:off x="2572226" y="82401"/>
            <a:ext cx="73629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latin typeface="Gotham" panose="02000504050000020004" pitchFamily="2" charset="0"/>
              </a:rPr>
              <a:t>Para el diseño de los bocetos de la aplicación web, se ha usado </a:t>
            </a:r>
            <a:r>
              <a:rPr lang="es-ES" sz="2800" b="1" dirty="0" err="1">
                <a:latin typeface="Gotham" panose="02000504050000020004" pitchFamily="2" charset="0"/>
              </a:rPr>
              <a:t>Figma</a:t>
            </a:r>
            <a:r>
              <a:rPr lang="es-ES" sz="2800" dirty="0">
                <a:latin typeface="Gotham" panose="02000504050000020004" pitchFamily="2" charset="0"/>
              </a:rPr>
              <a:t> para la maquetación.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9BCED7-4729-5774-807F-EE7CDAD9B146}"/>
              </a:ext>
            </a:extLst>
          </p:cNvPr>
          <p:cNvSpPr txBox="1"/>
          <p:nvPr/>
        </p:nvSpPr>
        <p:spPr>
          <a:xfrm>
            <a:off x="2508653" y="1513563"/>
            <a:ext cx="39557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latin typeface="Gotham" panose="02000504050000020004" pitchFamily="2" charset="0"/>
              </a:rPr>
              <a:t>Para los colores use </a:t>
            </a:r>
            <a:r>
              <a:rPr lang="es-ES" sz="2800" b="1" dirty="0">
                <a:latin typeface="Gotham" panose="02000504050000020004" pitchFamily="2" charset="0"/>
              </a:rPr>
              <a:t>Adobe</a:t>
            </a:r>
            <a:r>
              <a:rPr lang="es-ES" sz="2800" dirty="0">
                <a:latin typeface="Gotham" panose="02000504050000020004" pitchFamily="2" charset="0"/>
              </a:rPr>
              <a:t> </a:t>
            </a:r>
            <a:r>
              <a:rPr lang="es-ES" sz="2800" b="1" dirty="0">
                <a:latin typeface="Gotham" panose="02000504050000020004" pitchFamily="2" charset="0"/>
              </a:rPr>
              <a:t>Color</a:t>
            </a:r>
            <a:r>
              <a:rPr lang="es-ES" sz="2800" dirty="0">
                <a:latin typeface="Gotham" panose="02000504050000020004" pitchFamily="2" charset="0"/>
              </a:rPr>
              <a:t>, que es una pagina donde puedes encontrar paletas ya generadas por otros usuarios o generar tus paletas de colores a partir de una imagen guía.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889A82-E63B-B7F2-94ED-0652B113FE16}"/>
              </a:ext>
            </a:extLst>
          </p:cNvPr>
          <p:cNvSpPr txBox="1"/>
          <p:nvPr/>
        </p:nvSpPr>
        <p:spPr>
          <a:xfrm>
            <a:off x="6778568" y="1513563"/>
            <a:ext cx="52637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latin typeface="Gotham" panose="02000504050000020004" pitchFamily="2" charset="0"/>
              </a:rPr>
              <a:t>Para la tipografía utilizare mis dos fuentes favoritas: </a:t>
            </a:r>
            <a:r>
              <a:rPr lang="es-ES" sz="2800" b="1" dirty="0">
                <a:latin typeface="Gotham" panose="02000504050000020004" pitchFamily="2" charset="0"/>
              </a:rPr>
              <a:t>Gotham</a:t>
            </a:r>
            <a:r>
              <a:rPr lang="es-ES" sz="2800" dirty="0">
                <a:latin typeface="Gotham" panose="02000504050000020004" pitchFamily="2" charset="0"/>
              </a:rPr>
              <a:t> y </a:t>
            </a:r>
            <a:r>
              <a:rPr lang="es-ES" sz="2800" b="1" dirty="0" err="1">
                <a:latin typeface="Gotham" panose="02000504050000020004" pitchFamily="2" charset="0"/>
              </a:rPr>
              <a:t>Morganite</a:t>
            </a:r>
            <a:r>
              <a:rPr lang="es-ES" sz="2800" dirty="0">
                <a:latin typeface="Gotham" panose="02000504050000020004" pitchFamily="2" charset="0"/>
              </a:rPr>
              <a:t>.</a:t>
            </a:r>
            <a:br>
              <a:rPr lang="es-ES" sz="2800" dirty="0">
                <a:latin typeface="Gotham" panose="02000504050000020004" pitchFamily="2" charset="0"/>
              </a:rPr>
            </a:br>
            <a:r>
              <a:rPr lang="es-ES" sz="2800" dirty="0">
                <a:latin typeface="Gotham" panose="02000504050000020004" pitchFamily="2" charset="0"/>
              </a:rPr>
              <a:t>Que son dos fuentes que juntas combinan a la perfección.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50AD036-1A17-4857-598C-B64B4D304EBB}"/>
              </a:ext>
            </a:extLst>
          </p:cNvPr>
          <p:cNvSpPr txBox="1"/>
          <p:nvPr/>
        </p:nvSpPr>
        <p:spPr>
          <a:xfrm>
            <a:off x="6778567" y="4472731"/>
            <a:ext cx="5263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latin typeface="Gotham" panose="02000504050000020004" pitchFamily="2" charset="0"/>
              </a:rPr>
              <a:t>Para el diseño del diagrama de E/R se a usado </a:t>
            </a:r>
            <a:r>
              <a:rPr lang="es-ES" sz="2800" b="1" dirty="0" err="1">
                <a:latin typeface="Gotham" panose="02000504050000020004" pitchFamily="2" charset="0"/>
              </a:rPr>
              <a:t>Mermaid</a:t>
            </a:r>
            <a:endParaRPr lang="es-ES" sz="2800" b="1" dirty="0">
              <a:latin typeface="Gotham" panose="02000504050000020004" pitchFamily="2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BD85D06-A197-AA59-3A97-C9E937E09A11}"/>
              </a:ext>
            </a:extLst>
          </p:cNvPr>
          <p:cNvSpPr>
            <a:spLocks/>
          </p:cNvSpPr>
          <p:nvPr/>
        </p:nvSpPr>
        <p:spPr>
          <a:xfrm>
            <a:off x="1933374" y="1689655"/>
            <a:ext cx="494838" cy="3478691"/>
          </a:xfrm>
          <a:custGeom>
            <a:avLst/>
            <a:gdLst>
              <a:gd name="connsiteX0" fmla="*/ 0 w 494838"/>
              <a:gd name="connsiteY0" fmla="*/ 0 h 3478691"/>
              <a:gd name="connsiteX1" fmla="*/ 494838 w 494838"/>
              <a:gd name="connsiteY1" fmla="*/ 0 h 3478691"/>
              <a:gd name="connsiteX2" fmla="*/ 494838 w 494838"/>
              <a:gd name="connsiteY2" fmla="*/ 544995 h 3478691"/>
              <a:gd name="connsiteX3" fmla="*/ 494838 w 494838"/>
              <a:gd name="connsiteY3" fmla="*/ 1020416 h 3478691"/>
              <a:gd name="connsiteX4" fmla="*/ 494838 w 494838"/>
              <a:gd name="connsiteY4" fmla="*/ 1669772 h 3478691"/>
              <a:gd name="connsiteX5" fmla="*/ 494838 w 494838"/>
              <a:gd name="connsiteY5" fmla="*/ 2284340 h 3478691"/>
              <a:gd name="connsiteX6" fmla="*/ 494838 w 494838"/>
              <a:gd name="connsiteY6" fmla="*/ 2864122 h 3478691"/>
              <a:gd name="connsiteX7" fmla="*/ 494838 w 494838"/>
              <a:gd name="connsiteY7" fmla="*/ 3478691 h 3478691"/>
              <a:gd name="connsiteX8" fmla="*/ 0 w 494838"/>
              <a:gd name="connsiteY8" fmla="*/ 3478691 h 3478691"/>
              <a:gd name="connsiteX9" fmla="*/ 0 w 494838"/>
              <a:gd name="connsiteY9" fmla="*/ 3003270 h 3478691"/>
              <a:gd name="connsiteX10" fmla="*/ 0 w 494838"/>
              <a:gd name="connsiteY10" fmla="*/ 2353914 h 3478691"/>
              <a:gd name="connsiteX11" fmla="*/ 0 w 494838"/>
              <a:gd name="connsiteY11" fmla="*/ 1878493 h 3478691"/>
              <a:gd name="connsiteX12" fmla="*/ 0 w 494838"/>
              <a:gd name="connsiteY12" fmla="*/ 1229137 h 3478691"/>
              <a:gd name="connsiteX13" fmla="*/ 0 w 494838"/>
              <a:gd name="connsiteY13" fmla="*/ 718929 h 3478691"/>
              <a:gd name="connsiteX14" fmla="*/ 0 w 494838"/>
              <a:gd name="connsiteY14" fmla="*/ 0 h 347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94838" h="3478691" fill="none" extrusionOk="0">
                <a:moveTo>
                  <a:pt x="0" y="0"/>
                </a:moveTo>
                <a:cubicBezTo>
                  <a:pt x="104425" y="-57438"/>
                  <a:pt x="384400" y="19604"/>
                  <a:pt x="494838" y="0"/>
                </a:cubicBezTo>
                <a:cubicBezTo>
                  <a:pt x="552022" y="167132"/>
                  <a:pt x="430394" y="285637"/>
                  <a:pt x="494838" y="544995"/>
                </a:cubicBezTo>
                <a:cubicBezTo>
                  <a:pt x="559282" y="804354"/>
                  <a:pt x="440999" y="867439"/>
                  <a:pt x="494838" y="1020416"/>
                </a:cubicBezTo>
                <a:cubicBezTo>
                  <a:pt x="548677" y="1173393"/>
                  <a:pt x="471027" y="1457693"/>
                  <a:pt x="494838" y="1669772"/>
                </a:cubicBezTo>
                <a:cubicBezTo>
                  <a:pt x="518649" y="1881851"/>
                  <a:pt x="424594" y="2005757"/>
                  <a:pt x="494838" y="2284340"/>
                </a:cubicBezTo>
                <a:cubicBezTo>
                  <a:pt x="565082" y="2562923"/>
                  <a:pt x="475327" y="2652491"/>
                  <a:pt x="494838" y="2864122"/>
                </a:cubicBezTo>
                <a:cubicBezTo>
                  <a:pt x="514349" y="3075753"/>
                  <a:pt x="450591" y="3257968"/>
                  <a:pt x="494838" y="3478691"/>
                </a:cubicBezTo>
                <a:cubicBezTo>
                  <a:pt x="262728" y="3496067"/>
                  <a:pt x="169340" y="3462268"/>
                  <a:pt x="0" y="3478691"/>
                </a:cubicBezTo>
                <a:cubicBezTo>
                  <a:pt x="-51676" y="3354700"/>
                  <a:pt x="24609" y="3211159"/>
                  <a:pt x="0" y="3003270"/>
                </a:cubicBezTo>
                <a:cubicBezTo>
                  <a:pt x="-24609" y="2795381"/>
                  <a:pt x="53796" y="2581830"/>
                  <a:pt x="0" y="2353914"/>
                </a:cubicBezTo>
                <a:cubicBezTo>
                  <a:pt x="-53796" y="2125998"/>
                  <a:pt x="37282" y="2033155"/>
                  <a:pt x="0" y="1878493"/>
                </a:cubicBezTo>
                <a:cubicBezTo>
                  <a:pt x="-37282" y="1723831"/>
                  <a:pt x="63614" y="1546864"/>
                  <a:pt x="0" y="1229137"/>
                </a:cubicBezTo>
                <a:cubicBezTo>
                  <a:pt x="-63614" y="911410"/>
                  <a:pt x="33503" y="961710"/>
                  <a:pt x="0" y="718929"/>
                </a:cubicBezTo>
                <a:cubicBezTo>
                  <a:pt x="-33503" y="476148"/>
                  <a:pt x="5894" y="152198"/>
                  <a:pt x="0" y="0"/>
                </a:cubicBezTo>
                <a:close/>
              </a:path>
              <a:path w="494838" h="3478691" stroke="0" extrusionOk="0">
                <a:moveTo>
                  <a:pt x="0" y="0"/>
                </a:moveTo>
                <a:cubicBezTo>
                  <a:pt x="129188" y="-30119"/>
                  <a:pt x="359693" y="40544"/>
                  <a:pt x="494838" y="0"/>
                </a:cubicBezTo>
                <a:cubicBezTo>
                  <a:pt x="565207" y="150624"/>
                  <a:pt x="450155" y="485813"/>
                  <a:pt x="494838" y="649356"/>
                </a:cubicBezTo>
                <a:cubicBezTo>
                  <a:pt x="539521" y="812899"/>
                  <a:pt x="435812" y="926291"/>
                  <a:pt x="494838" y="1159564"/>
                </a:cubicBezTo>
                <a:cubicBezTo>
                  <a:pt x="553864" y="1392837"/>
                  <a:pt x="444421" y="1558822"/>
                  <a:pt x="494838" y="1704559"/>
                </a:cubicBezTo>
                <a:cubicBezTo>
                  <a:pt x="545255" y="1850296"/>
                  <a:pt x="432129" y="2193674"/>
                  <a:pt x="494838" y="2353914"/>
                </a:cubicBezTo>
                <a:cubicBezTo>
                  <a:pt x="557547" y="2514154"/>
                  <a:pt x="467081" y="2670798"/>
                  <a:pt x="494838" y="2864122"/>
                </a:cubicBezTo>
                <a:cubicBezTo>
                  <a:pt x="522595" y="3057446"/>
                  <a:pt x="437012" y="3281706"/>
                  <a:pt x="494838" y="3478691"/>
                </a:cubicBezTo>
                <a:cubicBezTo>
                  <a:pt x="276779" y="3484374"/>
                  <a:pt x="219513" y="3470364"/>
                  <a:pt x="0" y="3478691"/>
                </a:cubicBezTo>
                <a:cubicBezTo>
                  <a:pt x="-3167" y="3271509"/>
                  <a:pt x="48603" y="3164421"/>
                  <a:pt x="0" y="2968483"/>
                </a:cubicBezTo>
                <a:cubicBezTo>
                  <a:pt x="-48603" y="2772545"/>
                  <a:pt x="39130" y="2556685"/>
                  <a:pt x="0" y="2319127"/>
                </a:cubicBezTo>
                <a:cubicBezTo>
                  <a:pt x="-39130" y="2081569"/>
                  <a:pt x="36007" y="2010868"/>
                  <a:pt x="0" y="1774132"/>
                </a:cubicBezTo>
                <a:cubicBezTo>
                  <a:pt x="-36007" y="1537396"/>
                  <a:pt x="27492" y="1393279"/>
                  <a:pt x="0" y="1194351"/>
                </a:cubicBezTo>
                <a:cubicBezTo>
                  <a:pt x="-27492" y="995423"/>
                  <a:pt x="7311" y="802902"/>
                  <a:pt x="0" y="579782"/>
                </a:cubicBezTo>
                <a:cubicBezTo>
                  <a:pt x="-7311" y="356662"/>
                  <a:pt x="34829" y="177213"/>
                  <a:pt x="0" y="0"/>
                </a:cubicBezTo>
                <a:close/>
              </a:path>
            </a:pathLst>
          </a:cu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0483531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5FB3C1F-9FE7-1146-B99C-6B575E3FDDAB}"/>
              </a:ext>
            </a:extLst>
          </p:cNvPr>
          <p:cNvSpPr txBox="1"/>
          <p:nvPr/>
        </p:nvSpPr>
        <p:spPr>
          <a:xfrm>
            <a:off x="2572226" y="5473005"/>
            <a:ext cx="9176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800" dirty="0">
                <a:latin typeface="Gotham" panose="02000504050000020004" pitchFamily="2" charset="0"/>
              </a:rPr>
              <a:t>También hay que destacar a </a:t>
            </a:r>
            <a:r>
              <a:rPr lang="es-ES" sz="2800" b="1" dirty="0">
                <a:latin typeface="Gotham" panose="02000504050000020004" pitchFamily="2" charset="0"/>
              </a:rPr>
              <a:t>Pinterest</a:t>
            </a:r>
            <a:r>
              <a:rPr lang="es-ES" sz="2800" dirty="0">
                <a:latin typeface="Gotham" panose="02000504050000020004" pitchFamily="2" charset="0"/>
              </a:rPr>
              <a:t>, por los </a:t>
            </a:r>
            <a:r>
              <a:rPr lang="es-ES" sz="2800" b="1" i="1" dirty="0" err="1">
                <a:latin typeface="Gotham" panose="02000504050000020004" pitchFamily="2" charset="0"/>
              </a:rPr>
              <a:t>moodboard</a:t>
            </a:r>
            <a:r>
              <a:rPr lang="es-ES" sz="2800" dirty="0">
                <a:latin typeface="Gotham" panose="02000504050000020004" pitchFamily="2" charset="0"/>
              </a:rPr>
              <a:t> de referencia de alguna de las paletas de colores</a:t>
            </a:r>
          </a:p>
        </p:txBody>
      </p:sp>
      <p:pic>
        <p:nvPicPr>
          <p:cNvPr id="16" name="Imagen 15" descr="Forma&#10;&#10;El contenido generado por IA puede ser incorrecto.">
            <a:extLst>
              <a:ext uri="{FF2B5EF4-FFF2-40B4-BE49-F238E27FC236}">
                <a16:creationId xmlns:a16="http://schemas.microsoft.com/office/drawing/2014/main" id="{F7B04E32-A913-292D-B06F-761F4F64EA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32" y="0"/>
            <a:ext cx="1295400" cy="1295400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5DD20811-1C95-B9F6-DFAA-758A03224C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4853" y="3362619"/>
            <a:ext cx="1454400" cy="1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0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D2BDE-0BC8-7516-D86D-C1804058B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B4FF3CFA-67A0-9069-2988-804DD476F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1068" y="-4196862"/>
            <a:ext cx="3858936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F96FDA0-EE8F-1380-E686-C66047842860}"/>
              </a:ext>
            </a:extLst>
          </p:cNvPr>
          <p:cNvSpPr/>
          <p:nvPr/>
        </p:nvSpPr>
        <p:spPr>
          <a:xfrm>
            <a:off x="0" y="3131"/>
            <a:ext cx="9665617" cy="6858000"/>
          </a:xfrm>
          <a:prstGeom prst="rect">
            <a:avLst/>
          </a:prstGeom>
          <a:blipFill dpi="0" rotWithShape="1">
            <a:blip r:embed="rId3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3BC95A2-4432-886F-C9D8-AD7A2D36DA63}"/>
              </a:ext>
            </a:extLst>
          </p:cNvPr>
          <p:cNvSpPr>
            <a:spLocks/>
          </p:cNvSpPr>
          <p:nvPr/>
        </p:nvSpPr>
        <p:spPr>
          <a:xfrm>
            <a:off x="1036088" y="1162285"/>
            <a:ext cx="5867632" cy="4354595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3C8359BD-12E8-FCC3-4534-0814896DB61E}"/>
              </a:ext>
            </a:extLst>
          </p:cNvPr>
          <p:cNvSpPr>
            <a:spLocks/>
          </p:cNvSpPr>
          <p:nvPr/>
        </p:nvSpPr>
        <p:spPr>
          <a:xfrm>
            <a:off x="9665617" y="0"/>
            <a:ext cx="2526383" cy="685486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5D7C24-DA4B-F50F-E2FB-E27C68A648CE}"/>
              </a:ext>
            </a:extLst>
          </p:cNvPr>
          <p:cNvSpPr txBox="1"/>
          <p:nvPr/>
        </p:nvSpPr>
        <p:spPr>
          <a:xfrm>
            <a:off x="947771" y="1341120"/>
            <a:ext cx="59559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latin typeface="Gobold Bold" panose="02000500000000000000" pitchFamily="2" charset="0"/>
              </a:rPr>
              <a:t>Herramientas</a:t>
            </a:r>
          </a:p>
          <a:p>
            <a:pPr algn="ctr"/>
            <a:r>
              <a:rPr lang="es-ES" sz="5400" dirty="0">
                <a:latin typeface="Gobold Bold" panose="02000500000000000000" pitchFamily="2" charset="0"/>
              </a:rPr>
              <a:t>De gestión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1EFBC12-F99C-178F-9C2C-756C372C818A}"/>
              </a:ext>
            </a:extLst>
          </p:cNvPr>
          <p:cNvSpPr txBox="1"/>
          <p:nvPr/>
        </p:nvSpPr>
        <p:spPr>
          <a:xfrm>
            <a:off x="1841713" y="3514124"/>
            <a:ext cx="42563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i="1" dirty="0">
                <a:latin typeface="Gotham" panose="02000504050000020004" pitchFamily="2" charset="0"/>
              </a:rPr>
              <a:t>En este apartado se describen los recursos utilizados para organizar y documentar el proyecto.</a:t>
            </a:r>
          </a:p>
        </p:txBody>
      </p:sp>
      <p:pic>
        <p:nvPicPr>
          <p:cNvPr id="12" name="Gráfico 11" descr="Hombre programador con relleno sólido">
            <a:extLst>
              <a:ext uri="{FF2B5EF4-FFF2-40B4-BE49-F238E27FC236}">
                <a16:creationId xmlns:a16="http://schemas.microsoft.com/office/drawing/2014/main" id="{D89667C9-07EB-FF40-534E-3BDF8C252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45674" y="6075680"/>
            <a:ext cx="646326" cy="6463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89C3D86-C8B4-AD02-8FE2-B5274F6056B7}"/>
              </a:ext>
            </a:extLst>
          </p:cNvPr>
          <p:cNvSpPr txBox="1"/>
          <p:nvPr/>
        </p:nvSpPr>
        <p:spPr>
          <a:xfrm>
            <a:off x="8068591" y="2642604"/>
            <a:ext cx="5955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latin typeface="Gobold Bold" panose="02000500000000000000" pitchFamily="2" charset="0"/>
              </a:rPr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3696076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B1AA8FF-8E97-39B6-3342-9EFA2E4C75A5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blipFill dpi="0" rotWithShape="0">
            <a:blip r:embed="rId2">
              <a:alphaModFix amt="76000"/>
            </a:blip>
            <a:srcRect/>
            <a:stretch>
              <a:fillRect t="-140000" b="-67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B2316FD-E95B-62FD-1192-C5DFE26D618B}"/>
              </a:ext>
            </a:extLst>
          </p:cNvPr>
          <p:cNvSpPr>
            <a:spLocks/>
          </p:cNvSpPr>
          <p:nvPr/>
        </p:nvSpPr>
        <p:spPr>
          <a:xfrm>
            <a:off x="1070257" y="0"/>
            <a:ext cx="1469743" cy="4145280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53556C8-1D7C-FB48-057F-F0DF55AA8513}"/>
              </a:ext>
            </a:extLst>
          </p:cNvPr>
          <p:cNvSpPr/>
          <p:nvPr/>
        </p:nvSpPr>
        <p:spPr>
          <a:xfrm>
            <a:off x="907696" y="2829560"/>
            <a:ext cx="1794863" cy="1722120"/>
          </a:xfrm>
          <a:prstGeom prst="ellipse">
            <a:avLst/>
          </a:prstGeom>
          <a:solidFill>
            <a:srgbClr val="EEED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ADFE206-215B-4AEC-CAD8-994923042AC9}"/>
              </a:ext>
            </a:extLst>
          </p:cNvPr>
          <p:cNvSpPr txBox="1"/>
          <p:nvPr/>
        </p:nvSpPr>
        <p:spPr>
          <a:xfrm>
            <a:off x="3370779" y="4770255"/>
            <a:ext cx="2854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i="1" dirty="0" err="1">
                <a:latin typeface="Gotham" panose="02000504050000020004" pitchFamily="2" charset="0"/>
              </a:rPr>
              <a:t>Notion</a:t>
            </a:r>
            <a:r>
              <a:rPr lang="es-ES" b="1" i="1" dirty="0">
                <a:latin typeface="Gotham" panose="02000504050000020004" pitchFamily="2" charset="0"/>
              </a:rPr>
              <a:t>: </a:t>
            </a:r>
            <a:r>
              <a:rPr lang="es-ES" dirty="0">
                <a:latin typeface="Gotham" panose="02000504050000020004" pitchFamily="2" charset="0"/>
              </a:rPr>
              <a:t>Utilizado para la documentación, seguimiento de tareas.</a:t>
            </a:r>
            <a:endParaRPr lang="es-ES" b="1" i="1" dirty="0">
              <a:latin typeface="Gotham" panose="02000504050000020004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FC1D2DB-A943-23EA-5D00-D783612B4C9E}"/>
              </a:ext>
            </a:extLst>
          </p:cNvPr>
          <p:cNvSpPr>
            <a:spLocks/>
          </p:cNvSpPr>
          <p:nvPr/>
        </p:nvSpPr>
        <p:spPr>
          <a:xfrm>
            <a:off x="3935377" y="3312"/>
            <a:ext cx="1469743" cy="4145280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C1854E6-7F52-9F37-D313-7101A5CE326F}"/>
              </a:ext>
            </a:extLst>
          </p:cNvPr>
          <p:cNvSpPr txBox="1"/>
          <p:nvPr/>
        </p:nvSpPr>
        <p:spPr>
          <a:xfrm>
            <a:off x="384388" y="4744085"/>
            <a:ext cx="2854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i="1" dirty="0">
                <a:latin typeface="Gotham" panose="02000504050000020004" pitchFamily="2" charset="0"/>
              </a:rPr>
              <a:t>GitHub: </a:t>
            </a:r>
            <a:r>
              <a:rPr lang="es-ES" dirty="0">
                <a:latin typeface="Gotham" panose="02000504050000020004" pitchFamily="2" charset="0"/>
              </a:rPr>
              <a:t>Ya mencionado anteriormente, pero fue utilizado para el control del código fuente.</a:t>
            </a:r>
            <a:endParaRPr lang="es-ES" b="1" i="1" dirty="0">
              <a:latin typeface="Gotham" panose="02000504050000020004" pitchFamily="2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346BB65-5791-228F-8767-4310BD643D19}"/>
              </a:ext>
            </a:extLst>
          </p:cNvPr>
          <p:cNvSpPr/>
          <p:nvPr/>
        </p:nvSpPr>
        <p:spPr>
          <a:xfrm>
            <a:off x="3772816" y="2832872"/>
            <a:ext cx="1794863" cy="1722120"/>
          </a:xfrm>
          <a:prstGeom prst="ellipse">
            <a:avLst/>
          </a:prstGeom>
          <a:solidFill>
            <a:srgbClr val="D1B1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055016E4-90A4-1674-927A-7F2E711E1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0695" y="3209596"/>
            <a:ext cx="962049" cy="962049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2F8F75D-5E4E-0944-CCDF-5A914870062B}"/>
              </a:ext>
            </a:extLst>
          </p:cNvPr>
          <p:cNvSpPr>
            <a:spLocks/>
          </p:cNvSpPr>
          <p:nvPr/>
        </p:nvSpPr>
        <p:spPr>
          <a:xfrm>
            <a:off x="6847314" y="0"/>
            <a:ext cx="1469743" cy="4145280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EE8A400-F441-0151-B98A-822AF0BB7054}"/>
              </a:ext>
            </a:extLst>
          </p:cNvPr>
          <p:cNvSpPr/>
          <p:nvPr/>
        </p:nvSpPr>
        <p:spPr>
          <a:xfrm>
            <a:off x="6684753" y="2829560"/>
            <a:ext cx="1794863" cy="1722120"/>
          </a:xfrm>
          <a:prstGeom prst="ellipse">
            <a:avLst/>
          </a:prstGeom>
          <a:solidFill>
            <a:srgbClr val="EEED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37F5D76-CEAB-C0DB-E94B-6B77CF8C6FAC}"/>
              </a:ext>
            </a:extLst>
          </p:cNvPr>
          <p:cNvSpPr txBox="1"/>
          <p:nvPr/>
        </p:nvSpPr>
        <p:spPr>
          <a:xfrm>
            <a:off x="6684753" y="4744085"/>
            <a:ext cx="2448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i="1" dirty="0">
                <a:latin typeface="Gotham" panose="02000504050000020004" pitchFamily="2" charset="0"/>
              </a:rPr>
              <a:t>PowerPoint:  </a:t>
            </a:r>
            <a:r>
              <a:rPr lang="es-ES" dirty="0">
                <a:latin typeface="Gotham" panose="02000504050000020004" pitchFamily="2" charset="0"/>
              </a:rPr>
              <a:t>Herramienta para elaborar los manuales de desarrollo y usuario.</a:t>
            </a:r>
            <a:endParaRPr lang="es-ES" b="1" i="1" dirty="0">
              <a:latin typeface="Gotham" panose="02000504050000020004" pitchFamily="2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CC023DA-157C-5D9B-1D62-B54BC86FE218}"/>
              </a:ext>
            </a:extLst>
          </p:cNvPr>
          <p:cNvSpPr>
            <a:spLocks/>
          </p:cNvSpPr>
          <p:nvPr/>
        </p:nvSpPr>
        <p:spPr>
          <a:xfrm>
            <a:off x="9712434" y="0"/>
            <a:ext cx="1469743" cy="4145280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2DC6BB4-8A57-A8A6-5C49-EFCFE3F7619A}"/>
              </a:ext>
            </a:extLst>
          </p:cNvPr>
          <p:cNvSpPr/>
          <p:nvPr/>
        </p:nvSpPr>
        <p:spPr>
          <a:xfrm>
            <a:off x="9549873" y="2829560"/>
            <a:ext cx="1794863" cy="1722120"/>
          </a:xfrm>
          <a:prstGeom prst="ellipse">
            <a:avLst/>
          </a:prstGeom>
          <a:solidFill>
            <a:srgbClr val="D1B1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DD1324CB-E9BF-DAA1-2AA6-9943D06F88E8}"/>
              </a:ext>
            </a:extLst>
          </p:cNvPr>
          <p:cNvSpPr txBox="1"/>
          <p:nvPr/>
        </p:nvSpPr>
        <p:spPr>
          <a:xfrm>
            <a:off x="9438140" y="4744085"/>
            <a:ext cx="25901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b="1" i="1" dirty="0">
                <a:latin typeface="Gotham" panose="02000504050000020004" pitchFamily="2" charset="0"/>
              </a:rPr>
              <a:t>Word: </a:t>
            </a:r>
            <a:r>
              <a:rPr lang="es-ES" dirty="0">
                <a:latin typeface="Gotham" panose="02000504050000020004" pitchFamily="2" charset="0"/>
              </a:rPr>
              <a:t>Herramienta para elaborar los escritos del proyecto</a:t>
            </a:r>
            <a:endParaRPr lang="es-ES" b="1" i="1" dirty="0">
              <a:latin typeface="Gotham" panose="02000504050000020004" pitchFamily="2" charset="0"/>
            </a:endParaRPr>
          </a:p>
        </p:txBody>
      </p:sp>
      <p:pic>
        <p:nvPicPr>
          <p:cNvPr id="12" name="Imagen 11" descr="Fondo negro con letras blancas&#10;&#10;El contenido generado por IA puede ser incorrecto.">
            <a:extLst>
              <a:ext uri="{FF2B5EF4-FFF2-40B4-BE49-F238E27FC236}">
                <a16:creationId xmlns:a16="http://schemas.microsoft.com/office/drawing/2014/main" id="{5B2F3B6D-80C2-30C3-41F6-3170993E41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47" y="3213332"/>
            <a:ext cx="961200" cy="961200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2155369E-3470-B80F-B4CB-E54E5136E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1584" y="3210020"/>
            <a:ext cx="961200" cy="961200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36C5D5FA-5963-92E4-F51D-4A586D1A9D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6704" y="3210020"/>
            <a:ext cx="961200" cy="9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8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3E44E-4E37-33B3-797F-D68EAC46B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dibujo de un perro&#10;&#10;El contenido generado por IA puede ser incorrecto.">
            <a:extLst>
              <a:ext uri="{FF2B5EF4-FFF2-40B4-BE49-F238E27FC236}">
                <a16:creationId xmlns:a16="http://schemas.microsoft.com/office/drawing/2014/main" id="{CB02C935-77C5-E10E-E747-0B9D7550C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11068" y="-4196862"/>
            <a:ext cx="3858936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B53A9CD-9EDA-2909-6673-E03B3920C798}"/>
              </a:ext>
            </a:extLst>
          </p:cNvPr>
          <p:cNvSpPr/>
          <p:nvPr/>
        </p:nvSpPr>
        <p:spPr>
          <a:xfrm>
            <a:off x="2526383" y="3131"/>
            <a:ext cx="9665617" cy="6858000"/>
          </a:xfrm>
          <a:prstGeom prst="rect">
            <a:avLst/>
          </a:prstGeom>
          <a:blipFill dpi="0" rotWithShape="1">
            <a:blip r:embed="rId3">
              <a:alphaModFix amt="7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86B58FD-CC09-40D3-7C81-71DEC83DBB48}"/>
              </a:ext>
            </a:extLst>
          </p:cNvPr>
          <p:cNvSpPr>
            <a:spLocks/>
          </p:cNvSpPr>
          <p:nvPr/>
        </p:nvSpPr>
        <p:spPr>
          <a:xfrm>
            <a:off x="0" y="3131"/>
            <a:ext cx="2526383" cy="6854869"/>
          </a:xfrm>
          <a:prstGeom prst="rect">
            <a:avLst/>
          </a:prstGeom>
          <a:gradFill>
            <a:gsLst>
              <a:gs pos="53000">
                <a:srgbClr val="72C2D1"/>
              </a:gs>
              <a:gs pos="0">
                <a:srgbClr val="66D2EE">
                  <a:alpha val="50000"/>
                </a:srgb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53DAF78-9134-4BDD-059E-34174D0B3793}"/>
              </a:ext>
            </a:extLst>
          </p:cNvPr>
          <p:cNvGrpSpPr/>
          <p:nvPr/>
        </p:nvGrpSpPr>
        <p:grpSpPr>
          <a:xfrm>
            <a:off x="4358923" y="1251703"/>
            <a:ext cx="7295744" cy="4354595"/>
            <a:chOff x="274413" y="1162285"/>
            <a:chExt cx="7295744" cy="4354595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402DF5A0-BCA8-1A73-87B5-03364161C3FC}"/>
                </a:ext>
              </a:extLst>
            </p:cNvPr>
            <p:cNvSpPr>
              <a:spLocks/>
            </p:cNvSpPr>
            <p:nvPr/>
          </p:nvSpPr>
          <p:spPr>
            <a:xfrm>
              <a:off x="991929" y="1162285"/>
              <a:ext cx="5867632" cy="4354595"/>
            </a:xfrm>
            <a:prstGeom prst="rect">
              <a:avLst/>
            </a:prstGeom>
            <a:gradFill>
              <a:gsLst>
                <a:gs pos="53000">
                  <a:srgbClr val="72C2D1"/>
                </a:gs>
                <a:gs pos="0">
                  <a:srgbClr val="66D2EE">
                    <a:alpha val="50000"/>
                  </a:srgb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D825440-3674-90D9-D48E-3900A6133B51}"/>
                </a:ext>
              </a:extLst>
            </p:cNvPr>
            <p:cNvSpPr txBox="1"/>
            <p:nvPr/>
          </p:nvSpPr>
          <p:spPr>
            <a:xfrm>
              <a:off x="274413" y="1271039"/>
              <a:ext cx="729574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5400" dirty="0" err="1">
                  <a:latin typeface="Gobold Bold" panose="02000500000000000000" pitchFamily="2" charset="0"/>
                </a:rPr>
                <a:t>Frontend</a:t>
              </a:r>
              <a:endParaRPr lang="es-ES" sz="5400" dirty="0">
                <a:latin typeface="Gobold Bold" panose="02000500000000000000" pitchFamily="2" charset="0"/>
              </a:endParaRPr>
            </a:p>
            <a:p>
              <a:pPr algn="ctr"/>
              <a:r>
                <a:rPr lang="es-ES" sz="5400" dirty="0">
                  <a:latin typeface="Gobold Bold" panose="02000500000000000000" pitchFamily="2" charset="0"/>
                </a:rPr>
                <a:t>&amp; </a:t>
              </a:r>
              <a:r>
                <a:rPr lang="es-ES" sz="5400" dirty="0" err="1">
                  <a:latin typeface="Gobold Bold" panose="02000500000000000000" pitchFamily="2" charset="0"/>
                </a:rPr>
                <a:t>Backend</a:t>
              </a:r>
              <a:endParaRPr lang="es-ES" sz="5400" dirty="0">
                <a:latin typeface="Gobold Bold" panose="02000500000000000000" pitchFamily="2" charset="0"/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D05C182-D7E0-CF8A-7549-27B61030B0C3}"/>
                </a:ext>
              </a:extLst>
            </p:cNvPr>
            <p:cNvSpPr txBox="1"/>
            <p:nvPr/>
          </p:nvSpPr>
          <p:spPr>
            <a:xfrm>
              <a:off x="1841713" y="3224561"/>
              <a:ext cx="425638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" sz="2000" i="1" dirty="0">
                  <a:latin typeface="Gotham" panose="02000504050000020004" pitchFamily="2" charset="0"/>
                </a:rPr>
                <a:t>En este apartado se describen la arquitectura utilizada para el desarrollo del proyecto</a:t>
              </a:r>
            </a:p>
          </p:txBody>
        </p:sp>
      </p:grpSp>
      <p:pic>
        <p:nvPicPr>
          <p:cNvPr id="12" name="Gráfico 11" descr="Hombre programador con relleno sólido">
            <a:extLst>
              <a:ext uri="{FF2B5EF4-FFF2-40B4-BE49-F238E27FC236}">
                <a16:creationId xmlns:a16="http://schemas.microsoft.com/office/drawing/2014/main" id="{0852ADD0-99C2-80F6-F96A-6D4C71B0D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46326" cy="64632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2F16832-863B-03CF-A649-903F6A2EF6BE}"/>
              </a:ext>
            </a:extLst>
          </p:cNvPr>
          <p:cNvSpPr txBox="1"/>
          <p:nvPr/>
        </p:nvSpPr>
        <p:spPr>
          <a:xfrm>
            <a:off x="-1597026" y="2645735"/>
            <a:ext cx="59559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600" dirty="0">
                <a:latin typeface="Gobold Bold" panose="02000500000000000000" pitchFamily="2" charset="0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17241275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525</Words>
  <Application>Microsoft Office PowerPoint</Application>
  <PresentationFormat>Panorámica</PresentationFormat>
  <Paragraphs>70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Gobold Bold</vt:lpstr>
      <vt:lpstr>Gotham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Neo K</dc:creator>
  <cp:lastModifiedBy>Neo K</cp:lastModifiedBy>
  <cp:revision>2</cp:revision>
  <dcterms:created xsi:type="dcterms:W3CDTF">2025-05-28T14:35:36Z</dcterms:created>
  <dcterms:modified xsi:type="dcterms:W3CDTF">2025-05-28T18:02:39Z</dcterms:modified>
</cp:coreProperties>
</file>